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147482895" r:id="rId2"/>
    <p:sldId id="2147482893" r:id="rId3"/>
    <p:sldId id="2147471756" r:id="rId4"/>
    <p:sldId id="2147482814" r:id="rId5"/>
    <p:sldId id="2147482894" r:id="rId6"/>
    <p:sldId id="2147482890" r:id="rId7"/>
    <p:sldId id="2147482908" r:id="rId8"/>
    <p:sldId id="2147482891" r:id="rId9"/>
    <p:sldId id="2147482896" r:id="rId10"/>
    <p:sldId id="2147482916" r:id="rId11"/>
    <p:sldId id="2147482898" r:id="rId12"/>
    <p:sldId id="2147482899" r:id="rId13"/>
    <p:sldId id="2147482901" r:id="rId14"/>
    <p:sldId id="2147482906" r:id="rId15"/>
    <p:sldId id="2147482902" r:id="rId16"/>
    <p:sldId id="2147482905" r:id="rId17"/>
    <p:sldId id="2147482912" r:id="rId18"/>
    <p:sldId id="2147482910" r:id="rId19"/>
    <p:sldId id="2147482911" r:id="rId20"/>
    <p:sldId id="2147482913" r:id="rId21"/>
    <p:sldId id="2147482914" r:id="rId22"/>
    <p:sldId id="2147482915" r:id="rId23"/>
    <p:sldId id="2147482897" r:id="rId24"/>
    <p:sldId id="2147471753" r:id="rId25"/>
    <p:sldId id="214737779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05847-CF9B-4FFD-AAD9-9F19F1183A3F}" type="datetimeFigureOut">
              <a:rPr lang="sv-SE" smtClean="0"/>
              <a:t>2025-05-22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F5F4C-2EA1-4D52-BD95-DE6B37835532}" type="slidenum">
              <a:rPr lang="sv-SE" smtClean="0"/>
              <a:t>‹#›</a:t>
            </a:fld>
            <a:endParaRPr lang="sv-SE"/>
          </a:p>
        </p:txBody>
      </p:sp>
    </p:spTree>
    <p:extLst>
      <p:ext uri="{BB962C8B-B14F-4D97-AF65-F5344CB8AC3E}">
        <p14:creationId xmlns:p14="http://schemas.microsoft.com/office/powerpoint/2010/main" val="291021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06DAB-DBF3-084E-A276-8ED6AA7FE883}" type="slidenum">
              <a:rPr kumimoji="0" lang="sv-SE"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349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97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26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03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42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13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239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58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46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6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60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365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9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21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02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6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62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85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Artikel 182 Grupper eller enheter som tillhandahåller reserver och som är anslutna till nätet hos den systemansvarige för distributionssystemet 1. Systemansvariga för överförings- och distributionssystem ska samarbeta för att underlätta och möjliggöra leverans av aktiva reserver genom sådana grupper och enheter som tillhandahåller reserver och som finns i distributionssystemen. 2. När det gäller förkvalificeringsprocesserna för frekvenshållningsreserver i artikel 155, för frekvensåterställningsreserver i artikel 159 och för ersättningsreserver i artikel 162 ska varje systemansvarig för överföringssystem i ett avtal med sina systemansvariga för distributionssystem som ansluter reserver och mellanliggande systemansvariga för distributionssystem utarbeta och ange villkoren för det informationsutbyte som krävs i dessa förkvalificeringsprocesser för enheter eller grupper som tillhandahåller reserver och som finns i distributionssystemen, samt för leveransen av aktiva reserver. Förkvalificeringsprocesserna för frekvenshållningsreserver i artikel 155, för frekvensåterställningsreserver i artikel 159 och för ersättningsreserver i artikel 162 ska ange den information som ska tillhandahållas av de potentiella enheterna eller grupperna som tillhandahåller reserver, inklusive a) spänningsnivåer och anslutningspunkter för enheterna eller grupperna som tillhandahåller reserver, b) typen av aktiva reserver, c) den maximala reservkapacitet som tillhandahålls av enheterna eller grupperna som tillhandahåller reserver vid varje anslutningspunkt, och d) maximal ändringshastighet för aktiv effekt för enheterna eller grupperna som tillhandahåller reserver. 3. Förkvalificeringsprocessen ska bygga på den överenskomna tidslinjen och reglerna om informationsutbyte och på leveransen av aktiva reserver mellan den systemansvarige för överföringssystemet, den systemansvarige för distributionssystem som ansluter reserver och mellanliggande systemansvariga för distributionssystem. Förkvalificeringsprocessen ska ha en maximal längd på tre månader från inlämnandet av en fullständig formell ansökan från enheten eller gruppen som tillhandahåller reserver. 4. Varje systemansvarig för distributionssystem som ansluter reserver och varje mellanliggande systemansvarig för distributionssystem ska, under förkvalificeringen av en enhet eller grupp som tillhandahåller reserver och som är ansluten till distributionssystemet, och i samarbete med den systemansvarige för överföringssystemet, ha rätt att fastställa gränser för eller utesluta leveransen av aktiva reserver som finns i distributionssystemet, baserat på tekniska faktorer såsom den geografiska placeringen av enheter och grupper som tillhandahåller reserver. 25.8.2017 SV Europeiska unionens officiella tidning L 220/109 5. Varje systemansvarig för distributionssystem som ansluter reserver och varje mellanliggande systemansvarig för distributionssystem ska ha rätt att, i samarbete med den systemansvarige för överföringssystemet och före aktiveringen av reserver, fastställa tillfälliga gränser för leveransen av aktiva reserver som finns i distributionssystemet. Respektive systemansvarig för överföringssystem ska tillsammans med sin systemansvarige för distributionssystem som ansluter reserver och sina mellanliggande systemansvariga för distributionssystem komma överens om de tillämpliga förfarandena.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BBDD7-A9AB-4488-82B9-C3C2A9EFE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93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7B1019-C096-E3EF-C368-D84BF1C054C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E3B96A3-1633-D4E1-EB6F-88CD18FA2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DFDBB5E-7C79-B151-9CCE-64B92606D79F}"/>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5" name="Platshållare för sidfot 4">
            <a:extLst>
              <a:ext uri="{FF2B5EF4-FFF2-40B4-BE49-F238E27FC236}">
                <a16:creationId xmlns:a16="http://schemas.microsoft.com/office/drawing/2014/main" id="{6568BF44-4795-339B-409D-51772046C80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82CCB1-C850-84E4-10DB-DD46AC1CEAFF}"/>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33610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C3FD62-A33B-6050-1462-35590E8C0DC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30D52F1-DF7E-CD4C-897D-8AE51C2AEAF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A59344-2D3D-D837-C514-7C6FC637729A}"/>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5" name="Platshållare för sidfot 4">
            <a:extLst>
              <a:ext uri="{FF2B5EF4-FFF2-40B4-BE49-F238E27FC236}">
                <a16:creationId xmlns:a16="http://schemas.microsoft.com/office/drawing/2014/main" id="{671BE688-E6A6-463D-4D41-F8BA6205D7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156504-6088-1DFC-8161-6CF71C12090F}"/>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115614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353E147-5ABC-FCB8-558F-7FD244DD56D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F0328CF-274D-29C7-F16C-AEB68D1A662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D57C92-BBBE-B72B-43BC-56C7D8F55A20}"/>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5" name="Platshållare för sidfot 4">
            <a:extLst>
              <a:ext uri="{FF2B5EF4-FFF2-40B4-BE49-F238E27FC236}">
                <a16:creationId xmlns:a16="http://schemas.microsoft.com/office/drawing/2014/main" id="{BE06EF81-4EF8-9636-B191-C78D1A705E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B398E74-9CAE-D933-7814-90D1330D14B8}"/>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19252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a 5">
    <p:spTree>
      <p:nvGrpSpPr>
        <p:cNvPr id="1" name=""/>
        <p:cNvGrpSpPr/>
        <p:nvPr/>
      </p:nvGrpSpPr>
      <p:grpSpPr>
        <a:xfrm>
          <a:off x="0" y="0"/>
          <a:ext cx="0" cy="0"/>
          <a:chOff x="0" y="0"/>
          <a:chExt cx="0" cy="0"/>
        </a:xfrm>
      </p:grpSpPr>
      <p:sp>
        <p:nvSpPr>
          <p:cNvPr id="3" name="Rectangle 2"/>
          <p:cNvSpPr/>
          <p:nvPr userDrawn="1"/>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tle 1"/>
          <p:cNvSpPr>
            <a:spLocks noGrp="1"/>
          </p:cNvSpPr>
          <p:nvPr>
            <p:ph type="ctrTitle" hasCustomPrompt="1"/>
          </p:nvPr>
        </p:nvSpPr>
        <p:spPr>
          <a:xfrm>
            <a:off x="1631951" y="1671251"/>
            <a:ext cx="8928100" cy="1643010"/>
          </a:xfrm>
          <a:noFill/>
        </p:spPr>
        <p:txBody>
          <a:bodyPr lIns="0" rIns="0" anchor="b">
            <a:noAutofit/>
          </a:bodyPr>
          <a:lstStyle>
            <a:lvl1pPr algn="ctr">
              <a:lnSpc>
                <a:spcPct val="80000"/>
              </a:lnSpc>
              <a:spcBef>
                <a:spcPts val="600"/>
              </a:spcBef>
              <a:defRPr sz="6000" b="0" i="0">
                <a:solidFill>
                  <a:schemeClr val="bg1"/>
                </a:solidFill>
                <a:latin typeface="+mj-lt"/>
                <a:ea typeface="Calibri Light" charset="0"/>
                <a:cs typeface="Calibri Light" charset="0"/>
              </a:defRPr>
            </a:lvl1pPr>
          </a:lstStyle>
          <a:p>
            <a:r>
              <a:rPr lang="sv-SE" noProof="0"/>
              <a:t>Klicka för att ändra text</a:t>
            </a:r>
          </a:p>
        </p:txBody>
      </p:sp>
      <p:sp>
        <p:nvSpPr>
          <p:cNvPr id="18" name="Subtitle 2"/>
          <p:cNvSpPr>
            <a:spLocks noGrp="1"/>
          </p:cNvSpPr>
          <p:nvPr>
            <p:ph type="subTitle" idx="1" hasCustomPrompt="1"/>
          </p:nvPr>
        </p:nvSpPr>
        <p:spPr>
          <a:xfrm>
            <a:off x="1631951" y="3343049"/>
            <a:ext cx="8928100" cy="745153"/>
          </a:xfrm>
          <a:noFill/>
        </p:spPr>
        <p:txBody>
          <a:bodyPr lIns="0" rIns="0">
            <a:noAutofit/>
          </a:bodyPr>
          <a:lstStyle>
            <a:lvl1pPr marL="0" indent="0" algn="ctr">
              <a:lnSpc>
                <a:spcPct val="90000"/>
              </a:lnSpc>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för att ändra text</a:t>
            </a:r>
            <a:endParaRPr lang="sv-SE" noProof="0"/>
          </a:p>
        </p:txBody>
      </p:sp>
      <p:pic>
        <p:nvPicPr>
          <p:cNvPr id="9" name="Bildobjekt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0375" y="5760001"/>
            <a:ext cx="1443600" cy="52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8143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6" name="Date Placeholder 3"/>
          <p:cNvSpPr>
            <a:spLocks noGrp="1"/>
          </p:cNvSpPr>
          <p:nvPr>
            <p:ph type="dt" sz="half" idx="11"/>
          </p:nvPr>
        </p:nvSpPr>
        <p:spPr/>
        <p:txBody>
          <a:bodyPr/>
          <a:lstStyle>
            <a:lvl1pPr>
              <a:defRPr/>
            </a:lvl1pPr>
          </a:lstStyle>
          <a:p>
            <a:pPr>
              <a:defRPr/>
            </a:pPr>
            <a:fld id="{DB39DE6A-55C0-4C4F-9889-E916206BDB1A}" type="datetime1">
              <a:rPr lang="sv-SE" smtClean="0"/>
              <a:t>2025-05-22</a:t>
            </a:fld>
            <a:endParaRPr lang="sv-SE"/>
          </a:p>
        </p:txBody>
      </p:sp>
      <p:sp>
        <p:nvSpPr>
          <p:cNvPr id="7" name="Footer Placeholder 4"/>
          <p:cNvSpPr>
            <a:spLocks noGrp="1"/>
          </p:cNvSpPr>
          <p:nvPr>
            <p:ph type="ftr" sz="quarter" idx="12"/>
          </p:nvPr>
        </p:nvSpPr>
        <p:spPr/>
        <p:txBody>
          <a:bodyPr/>
          <a:lstStyle>
            <a:lvl1pPr>
              <a:defRPr/>
            </a:lvl1pPr>
          </a:lstStyle>
          <a:p>
            <a:pPr>
              <a:defRPr/>
            </a:pPr>
            <a:r>
              <a:rPr lang="sv-SE"/>
              <a:t>Presentation</a:t>
            </a:r>
          </a:p>
        </p:txBody>
      </p:sp>
      <p:sp>
        <p:nvSpPr>
          <p:cNvPr id="8" name="Slide Number Placeholder 5"/>
          <p:cNvSpPr>
            <a:spLocks noGrp="1"/>
          </p:cNvSpPr>
          <p:nvPr>
            <p:ph type="sldNum" sz="quarter" idx="13"/>
          </p:nvPr>
        </p:nvSpPr>
        <p:spPr/>
        <p:txBody>
          <a:bodyPr/>
          <a:lstStyle>
            <a:lvl1pPr>
              <a:defRPr/>
            </a:lvl1pPr>
          </a:lstStyle>
          <a:p>
            <a:pPr>
              <a:defRPr/>
            </a:pPr>
            <a:fld id="{5BCA53D8-D7BF-ED48-A5DE-B35EC4CD5AE9}" type="slidenum">
              <a:rPr lang="sv-SE"/>
              <a:pPr>
                <a:defRPr/>
              </a:pPr>
              <a:t>‹#›</a:t>
            </a:fld>
            <a:endParaRPr lang="sv-SE"/>
          </a:p>
        </p:txBody>
      </p:sp>
      <p:sp>
        <p:nvSpPr>
          <p:cNvPr id="4" name="Title 3"/>
          <p:cNvSpPr>
            <a:spLocks noGrp="1"/>
          </p:cNvSpPr>
          <p:nvPr>
            <p:ph type="title" hasCustomPrompt="1"/>
          </p:nvPr>
        </p:nvSpPr>
        <p:spPr/>
        <p:txBody>
          <a:bodyPr/>
          <a:lstStyle>
            <a:lvl1pPr>
              <a:defRPr/>
            </a:lvl1pPr>
          </a:lstStyle>
          <a:p>
            <a:r>
              <a:rPr lang="sv-SE"/>
              <a:t>Klicka här för att ändra text</a:t>
            </a:r>
          </a:p>
        </p:txBody>
      </p:sp>
      <p:sp>
        <p:nvSpPr>
          <p:cNvPr id="9" name="Text Placeholder 4"/>
          <p:cNvSpPr>
            <a:spLocks noGrp="1"/>
          </p:cNvSpPr>
          <p:nvPr>
            <p:ph type="body" sz="quarter" idx="14" hasCustomPrompt="1"/>
          </p:nvPr>
        </p:nvSpPr>
        <p:spPr>
          <a:xfrm>
            <a:off x="695324" y="1720850"/>
            <a:ext cx="8677275" cy="4371975"/>
          </a:xfrm>
        </p:spPr>
        <p:txBody>
          <a:bodyPr/>
          <a:lstStyle>
            <a:lvl1pPr marL="0" indent="0">
              <a:buFontTx/>
              <a:buNone/>
              <a:defRPr/>
            </a:lvl1pPr>
            <a:lvl2pPr>
              <a:defRPr/>
            </a:lvl2pPr>
          </a:lstStyle>
          <a:p>
            <a:pPr lvl="0"/>
            <a:r>
              <a:rPr lang="sv-SE"/>
              <a:t>Klicka här för att ändra text</a:t>
            </a:r>
          </a:p>
        </p:txBody>
      </p:sp>
      <p:sp>
        <p:nvSpPr>
          <p:cNvPr id="10"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a:t>Källa in här</a:t>
            </a:r>
          </a:p>
        </p:txBody>
      </p:sp>
    </p:spTree>
    <p:extLst>
      <p:ext uri="{BB962C8B-B14F-4D97-AF65-F5344CB8AC3E}">
        <p14:creationId xmlns:p14="http://schemas.microsoft.com/office/powerpoint/2010/main" val="9549074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sida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8" name="Rektangel 2"/>
          <p:cNvSpPr/>
          <p:nvPr userDrawn="1"/>
        </p:nvSpPr>
        <p:spPr>
          <a:xfrm>
            <a:off x="1" y="0"/>
            <a:ext cx="12191999"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7" name="Title 1"/>
          <p:cNvSpPr>
            <a:spLocks noGrp="1"/>
          </p:cNvSpPr>
          <p:nvPr>
            <p:ph type="ctrTitle" hasCustomPrompt="1"/>
          </p:nvPr>
        </p:nvSpPr>
        <p:spPr>
          <a:xfrm>
            <a:off x="1631951" y="1671251"/>
            <a:ext cx="8928100" cy="1643010"/>
          </a:xfrm>
          <a:noFill/>
        </p:spPr>
        <p:txBody>
          <a:bodyPr lIns="0" rIns="0" anchor="b">
            <a:noAutofit/>
          </a:bodyPr>
          <a:lstStyle>
            <a:lvl1pPr algn="ctr">
              <a:lnSpc>
                <a:spcPct val="80000"/>
              </a:lnSpc>
              <a:spcBef>
                <a:spcPts val="600"/>
              </a:spcBef>
              <a:defRPr sz="6000" b="0" i="0">
                <a:solidFill>
                  <a:schemeClr val="bg1"/>
                </a:solidFill>
                <a:latin typeface="+mj-lt"/>
                <a:ea typeface="Calibri Light" charset="0"/>
                <a:cs typeface="Calibri Light" charset="0"/>
              </a:defRPr>
            </a:lvl1pPr>
          </a:lstStyle>
          <a:p>
            <a:r>
              <a:rPr lang="sv-SE" noProof="0"/>
              <a:t>Klicka för att ändra text</a:t>
            </a:r>
          </a:p>
        </p:txBody>
      </p:sp>
      <p:sp>
        <p:nvSpPr>
          <p:cNvPr id="18" name="Subtitle 2"/>
          <p:cNvSpPr>
            <a:spLocks noGrp="1"/>
          </p:cNvSpPr>
          <p:nvPr>
            <p:ph type="subTitle" idx="1" hasCustomPrompt="1"/>
          </p:nvPr>
        </p:nvSpPr>
        <p:spPr>
          <a:xfrm>
            <a:off x="1631951" y="3343049"/>
            <a:ext cx="8928100" cy="745153"/>
          </a:xfrm>
          <a:noFill/>
        </p:spPr>
        <p:txBody>
          <a:bodyPr lIns="0" rIns="0">
            <a:noAutofit/>
          </a:bodyPr>
          <a:lstStyle>
            <a:lvl1pPr marL="0" indent="0" algn="ctr">
              <a:lnSpc>
                <a:spcPct val="90000"/>
              </a:lnSpc>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för att ändra text</a:t>
            </a:r>
          </a:p>
        </p:txBody>
      </p:sp>
      <p:pic>
        <p:nvPicPr>
          <p:cNvPr id="14" name="Bildobjekt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70375" y="5760001"/>
            <a:ext cx="1443600" cy="52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32768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ldsida med rubrik">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588"/>
            <a:ext cx="12192000" cy="6354763"/>
          </a:xfrm>
          <a:solidFill>
            <a:schemeClr val="bg1">
              <a:lumMod val="85000"/>
            </a:schemeClr>
          </a:solidFill>
        </p:spPr>
        <p:txBody>
          <a:bodyPr tIns="936000" anchor="ctr" anchorCtr="0"/>
          <a:lstStyle>
            <a:lvl1pPr marL="0" indent="0" algn="ctr">
              <a:buFontTx/>
              <a:buNone/>
              <a:defRPr sz="1800"/>
            </a:lvl1pPr>
          </a:lstStyle>
          <a:p>
            <a:r>
              <a:rPr lang="sv-SE"/>
              <a:t>Klicka på ikon för att infoga foto</a:t>
            </a:r>
          </a:p>
        </p:txBody>
      </p:sp>
      <p:sp>
        <p:nvSpPr>
          <p:cNvPr id="5" name="Date Placeholder 3"/>
          <p:cNvSpPr>
            <a:spLocks noGrp="1"/>
          </p:cNvSpPr>
          <p:nvPr>
            <p:ph type="dt" sz="half" idx="14"/>
          </p:nvPr>
        </p:nvSpPr>
        <p:spPr/>
        <p:txBody>
          <a:bodyPr/>
          <a:lstStyle>
            <a:lvl1pPr>
              <a:defRPr/>
            </a:lvl1pPr>
          </a:lstStyle>
          <a:p>
            <a:pPr>
              <a:defRPr/>
            </a:pPr>
            <a:fld id="{326C65DB-950E-4B93-95FB-3EFBFDE9EDC7}" type="datetime1">
              <a:rPr lang="sv-SE" smtClean="0"/>
              <a:t>2025-05-22</a:t>
            </a:fld>
            <a:endParaRPr lang="sv-SE"/>
          </a:p>
        </p:txBody>
      </p:sp>
      <p:sp>
        <p:nvSpPr>
          <p:cNvPr id="6" name="Footer Placeholder 4"/>
          <p:cNvSpPr>
            <a:spLocks noGrp="1"/>
          </p:cNvSpPr>
          <p:nvPr>
            <p:ph type="ftr" sz="quarter" idx="15"/>
          </p:nvPr>
        </p:nvSpPr>
        <p:spPr/>
        <p:txBody>
          <a:bodyPr/>
          <a:lstStyle>
            <a:lvl1pPr>
              <a:defRPr/>
            </a:lvl1pPr>
          </a:lstStyle>
          <a:p>
            <a:pPr>
              <a:defRPr/>
            </a:pPr>
            <a:r>
              <a:rPr lang="sv-SE"/>
              <a:t>Presentation</a:t>
            </a:r>
          </a:p>
        </p:txBody>
      </p:sp>
      <p:sp>
        <p:nvSpPr>
          <p:cNvPr id="8" name="Slide Number Placeholder 5"/>
          <p:cNvSpPr>
            <a:spLocks noGrp="1"/>
          </p:cNvSpPr>
          <p:nvPr>
            <p:ph type="sldNum" sz="quarter" idx="16"/>
          </p:nvPr>
        </p:nvSpPr>
        <p:spPr/>
        <p:txBody>
          <a:bodyPr/>
          <a:lstStyle>
            <a:lvl1pPr>
              <a:defRPr/>
            </a:lvl1pPr>
          </a:lstStyle>
          <a:p>
            <a:pPr>
              <a:defRPr/>
            </a:pPr>
            <a:fld id="{9BE3BFEF-D0F0-5947-84C4-ED8DA18B5127}" type="slidenum">
              <a:rPr lang="sv-SE"/>
              <a:pPr>
                <a:defRPr/>
              </a:pPr>
              <a:t>‹#›</a:t>
            </a:fld>
            <a:endParaRPr lang="sv-SE"/>
          </a:p>
        </p:txBody>
      </p:sp>
      <p:sp>
        <p:nvSpPr>
          <p:cNvPr id="2" name="Title 1"/>
          <p:cNvSpPr>
            <a:spLocks noGrp="1"/>
          </p:cNvSpPr>
          <p:nvPr>
            <p:ph type="title" hasCustomPrompt="1"/>
          </p:nvPr>
        </p:nvSpPr>
        <p:spPr/>
        <p:txBody>
          <a:bodyPr/>
          <a:lstStyle>
            <a:lvl1pPr>
              <a:defRPr>
                <a:solidFill>
                  <a:schemeClr val="bg1"/>
                </a:solidFill>
              </a:defRPr>
            </a:lvl1pPr>
          </a:lstStyle>
          <a:p>
            <a:r>
              <a:rPr lang="sv-SE"/>
              <a:t>Klicka här för att ändra text</a:t>
            </a:r>
          </a:p>
        </p:txBody>
      </p:sp>
      <p:sp>
        <p:nvSpPr>
          <p:cNvPr id="7"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a:t>Källa in här</a:t>
            </a:r>
          </a:p>
        </p:txBody>
      </p:sp>
    </p:spTree>
    <p:extLst>
      <p:ext uri="{BB962C8B-B14F-4D97-AF65-F5344CB8AC3E}">
        <p14:creationId xmlns:p14="http://schemas.microsoft.com/office/powerpoint/2010/main" val="402116355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F8EDCD-7EE7-054B-B517-E7946E710B9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8F4CFCF-206C-CD8E-5650-4FDFCF44010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AEE4F2-2F0F-BBE1-01D5-6194D86B8894}"/>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5" name="Platshållare för sidfot 4">
            <a:extLst>
              <a:ext uri="{FF2B5EF4-FFF2-40B4-BE49-F238E27FC236}">
                <a16:creationId xmlns:a16="http://schemas.microsoft.com/office/drawing/2014/main" id="{4B99299E-6FED-BE37-00FB-CC6FF88483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3171588-5572-AE49-A94B-F2B4C70CF0F4}"/>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125715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EEA2BC-8F73-DDBB-A95B-97A7359866A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E1A581C-AED5-8E88-C5FF-142C26D8A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A33AF7F-19C6-6D39-EC20-37A89913BC0D}"/>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5" name="Platshållare för sidfot 4">
            <a:extLst>
              <a:ext uri="{FF2B5EF4-FFF2-40B4-BE49-F238E27FC236}">
                <a16:creationId xmlns:a16="http://schemas.microsoft.com/office/drawing/2014/main" id="{93E817F5-86B9-591E-0697-F2B6BA8F81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38571D-FF3F-74B6-65CB-B7B98A298B0F}"/>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226810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E7E8B6-529C-04F1-F584-62AFDD1995B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DBD0C47-46FE-6BAB-1D34-3A6F4B01EDA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5F582E7-4DE4-5C0B-75DD-C7631A6A03F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FF4D76C-622C-CE72-93BE-C63EBA8C3E5C}"/>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6" name="Platshållare för sidfot 5">
            <a:extLst>
              <a:ext uri="{FF2B5EF4-FFF2-40B4-BE49-F238E27FC236}">
                <a16:creationId xmlns:a16="http://schemas.microsoft.com/office/drawing/2014/main" id="{38F850D8-16C1-E51D-D532-958B172208C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042890-E62D-37CB-0498-EB7A07140575}"/>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67839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6205D-E50B-74D4-638F-22D9F779C2D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1A643D5-D9EE-4E24-E382-56BFB15E9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534EE1A-5CF7-1231-C4EE-DEA935CBD53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7F2ECA2-4E4E-F244-0635-05D45DAB4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D098E75-AA2D-41B2-D407-5D35F15784E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C28BB98-B750-06F3-E927-09BFBB18A5A6}"/>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8" name="Platshållare för sidfot 7">
            <a:extLst>
              <a:ext uri="{FF2B5EF4-FFF2-40B4-BE49-F238E27FC236}">
                <a16:creationId xmlns:a16="http://schemas.microsoft.com/office/drawing/2014/main" id="{EF8B9DFA-7BA3-0670-3637-D74321B47D5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066261E-451D-3B4F-17AB-FA774B90BE8B}"/>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264236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A795E-3F5A-D50A-1C4A-DADD7F1720D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5EC647C-0392-E9B5-F845-2133FD7F5EC3}"/>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4" name="Platshållare för sidfot 3">
            <a:extLst>
              <a:ext uri="{FF2B5EF4-FFF2-40B4-BE49-F238E27FC236}">
                <a16:creationId xmlns:a16="http://schemas.microsoft.com/office/drawing/2014/main" id="{C13BC1D2-F16A-C799-9CE2-92D02753E4B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7EB6A8C-3088-A970-881E-2AB34F2A1CD6}"/>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204060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E51AADD-BEFC-6494-BEF9-62FE3E67432B}"/>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3" name="Platshållare för sidfot 2">
            <a:extLst>
              <a:ext uri="{FF2B5EF4-FFF2-40B4-BE49-F238E27FC236}">
                <a16:creationId xmlns:a16="http://schemas.microsoft.com/office/drawing/2014/main" id="{D2AC7FE0-30E9-72B5-4A4E-264C18ECB7D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257EB88-F44E-D130-AF81-7693435646F3}"/>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235720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6BE49D-DC6D-2105-8971-5617763F349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A4F8D69-370F-6A16-0F23-077CC9958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E64ECAD-E965-2CB7-DB0F-1F844A6DB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7DAAD9C-E505-87C1-6474-5F942885845E}"/>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6" name="Platshållare för sidfot 5">
            <a:extLst>
              <a:ext uri="{FF2B5EF4-FFF2-40B4-BE49-F238E27FC236}">
                <a16:creationId xmlns:a16="http://schemas.microsoft.com/office/drawing/2014/main" id="{448CDDF6-33E0-E6FF-428C-7AD4DD12233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814398-53BD-23D4-7477-1A6960C0C9BA}"/>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117636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DEF559-A02E-7B21-10AF-FD82CA6EE63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9C9A688-EE6D-3A37-28C0-1B9D770C7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BC78821-E611-B60B-F294-526E78FB9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BB7D906-AAE6-9831-9CCA-6A4CF1D9D8FA}"/>
              </a:ext>
            </a:extLst>
          </p:cNvPr>
          <p:cNvSpPr>
            <a:spLocks noGrp="1"/>
          </p:cNvSpPr>
          <p:nvPr>
            <p:ph type="dt" sz="half" idx="10"/>
          </p:nvPr>
        </p:nvSpPr>
        <p:spPr/>
        <p:txBody>
          <a:bodyPr/>
          <a:lstStyle/>
          <a:p>
            <a:fld id="{792686A4-2205-4EF1-A604-0096BD608F7E}" type="datetimeFigureOut">
              <a:rPr lang="sv-SE" smtClean="0"/>
              <a:t>2025-05-22</a:t>
            </a:fld>
            <a:endParaRPr lang="sv-SE"/>
          </a:p>
        </p:txBody>
      </p:sp>
      <p:sp>
        <p:nvSpPr>
          <p:cNvPr id="6" name="Platshållare för sidfot 5">
            <a:extLst>
              <a:ext uri="{FF2B5EF4-FFF2-40B4-BE49-F238E27FC236}">
                <a16:creationId xmlns:a16="http://schemas.microsoft.com/office/drawing/2014/main" id="{CF8F098A-6E83-B8E9-464B-E31F8328AA1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FF04F8-7EED-2498-5DEC-2A6D1B601E60}"/>
              </a:ext>
            </a:extLst>
          </p:cNvPr>
          <p:cNvSpPr>
            <a:spLocks noGrp="1"/>
          </p:cNvSpPr>
          <p:nvPr>
            <p:ph type="sldNum" sz="quarter" idx="12"/>
          </p:nvPr>
        </p:nvSpPr>
        <p:spPr/>
        <p:txBody>
          <a:bodyPr/>
          <a:lstStyle/>
          <a:p>
            <a:fld id="{0BF62148-A62A-44AC-A564-326F1DCC3196}" type="slidenum">
              <a:rPr lang="sv-SE" smtClean="0"/>
              <a:t>‹#›</a:t>
            </a:fld>
            <a:endParaRPr lang="sv-SE"/>
          </a:p>
        </p:txBody>
      </p:sp>
    </p:spTree>
    <p:extLst>
      <p:ext uri="{BB962C8B-B14F-4D97-AF65-F5344CB8AC3E}">
        <p14:creationId xmlns:p14="http://schemas.microsoft.com/office/powerpoint/2010/main" val="415693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B3A5412-A033-3B84-C431-00C4A9F56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FC93D13-BEF3-3E49-A193-948AA3AB1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9E5DF93-0D80-8311-9649-70D9DE046B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686A4-2205-4EF1-A604-0096BD608F7E}" type="datetimeFigureOut">
              <a:rPr lang="sv-SE" smtClean="0"/>
              <a:t>2025-05-22</a:t>
            </a:fld>
            <a:endParaRPr lang="sv-SE"/>
          </a:p>
        </p:txBody>
      </p:sp>
      <p:sp>
        <p:nvSpPr>
          <p:cNvPr id="5" name="Platshållare för sidfot 4">
            <a:extLst>
              <a:ext uri="{FF2B5EF4-FFF2-40B4-BE49-F238E27FC236}">
                <a16:creationId xmlns:a16="http://schemas.microsoft.com/office/drawing/2014/main" id="{B6027AE1-A575-CC61-8399-1D46A6D63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82494CE-BECD-0E2A-5447-7758B9BAC5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62148-A62A-44AC-A564-326F1DCC3196}" type="slidenum">
              <a:rPr lang="sv-SE" smtClean="0"/>
              <a:t>‹#›</a:t>
            </a:fld>
            <a:endParaRPr lang="sv-SE"/>
          </a:p>
        </p:txBody>
      </p:sp>
      <p:sp>
        <p:nvSpPr>
          <p:cNvPr id="8" name="textruta 7">
            <a:extLst>
              <a:ext uri="{FF2B5EF4-FFF2-40B4-BE49-F238E27FC236}">
                <a16:creationId xmlns:a16="http://schemas.microsoft.com/office/drawing/2014/main" id="{F13DE090-B009-5810-2D70-3D3D4E35F55E}"/>
              </a:ext>
            </a:extLst>
          </p:cNvPr>
          <p:cNvSpPr txBox="1"/>
          <p:nvPr>
            <p:extLst>
              <p:ext uri="{1162E1C5-73C7-4A58-AE30-91384D911F3F}">
                <p184:classification xmlns:p184="http://schemas.microsoft.com/office/powerpoint/2018/4/main" val="ftr"/>
              </p:ext>
            </p:extLst>
          </p:nvPr>
        </p:nvSpPr>
        <p:spPr>
          <a:xfrm>
            <a:off x="190500" y="6576060"/>
            <a:ext cx="965200" cy="91440"/>
          </a:xfrm>
          <a:prstGeom prst="rect">
            <a:avLst/>
          </a:prstGeom>
        </p:spPr>
        <p:txBody>
          <a:bodyPr horzOverflow="overflow" lIns="0" tIns="0" rIns="0" bIns="0">
            <a:spAutoFit/>
          </a:bodyPr>
          <a:lstStyle/>
          <a:p>
            <a:pPr algn="l"/>
            <a:r>
              <a:rPr lang="sv-SE" sz="600">
                <a:solidFill>
                  <a:srgbClr val="737373"/>
                </a:solidFill>
                <a:latin typeface="Arial" panose="020B0604020202020204" pitchFamily="34" charset="0"/>
                <a:cs typeface="Arial" panose="020B0604020202020204" pitchFamily="34" charset="0"/>
              </a:rPr>
              <a:t>Confidentiality: C2 - Internal</a:t>
            </a:r>
          </a:p>
        </p:txBody>
      </p:sp>
    </p:spTree>
    <p:extLst>
      <p:ext uri="{BB962C8B-B14F-4D97-AF65-F5344CB8AC3E}">
        <p14:creationId xmlns:p14="http://schemas.microsoft.com/office/powerpoint/2010/main" val="3580844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omraden.s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nergiforetagen.se/medlemsportalen/medlemsnyheter/2024/januari/webbinarium-om-flexnatkoden-sogl--182-genomfor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14230" y="2639214"/>
            <a:ext cx="8928100" cy="1643010"/>
          </a:xfrm>
        </p:spPr>
        <p:txBody>
          <a:bodyPr/>
          <a:lstStyle/>
          <a:p>
            <a:r>
              <a:rPr lang="sv-SE" dirty="0">
                <a:ea typeface="Calibri Light"/>
                <a:cs typeface="Calibri Light"/>
              </a:rPr>
              <a:t>Äldre </a:t>
            </a:r>
            <a:r>
              <a:rPr lang="sv-SE">
                <a:ea typeface="Calibri Light"/>
                <a:cs typeface="Calibri Light"/>
              </a:rPr>
              <a:t>material från Webbinarium</a:t>
            </a:r>
            <a:r>
              <a:rPr lang="sv-SE" dirty="0">
                <a:ea typeface="Calibri Light"/>
                <a:cs typeface="Calibri Light"/>
              </a:rPr>
              <a:t> </a:t>
            </a:r>
            <a:br>
              <a:rPr lang="sv-SE" dirty="0">
                <a:ea typeface="Calibri Light"/>
                <a:cs typeface="Calibri Light"/>
              </a:rPr>
            </a:br>
            <a:r>
              <a:rPr lang="sv-SE" dirty="0">
                <a:ea typeface="Calibri Light"/>
                <a:cs typeface="Calibri Light"/>
              </a:rPr>
              <a:t>SOGL 182</a:t>
            </a:r>
            <a:endParaRPr lang="sv-SE" dirty="0">
              <a:latin typeface="Calibri Light"/>
              <a:ea typeface="Calibri Light"/>
              <a:cs typeface="Calibri Light"/>
            </a:endParaRPr>
          </a:p>
        </p:txBody>
      </p:sp>
      <p:sp>
        <p:nvSpPr>
          <p:cNvPr id="7" name="Subtitle 6"/>
          <p:cNvSpPr>
            <a:spLocks noGrp="1"/>
          </p:cNvSpPr>
          <p:nvPr>
            <p:ph type="subTitle" idx="1"/>
          </p:nvPr>
        </p:nvSpPr>
        <p:spPr>
          <a:xfrm>
            <a:off x="1614230" y="4468328"/>
            <a:ext cx="8928100" cy="745153"/>
          </a:xfrm>
        </p:spPr>
        <p:txBody>
          <a:bodyPr vert="horz" lIns="0" tIns="45720" rIns="0" bIns="45720" rtlCol="0" anchor="t">
            <a:noAutofit/>
          </a:bodyPr>
          <a:lstStyle/>
          <a:p>
            <a:pPr algn="ctr"/>
            <a:endParaRPr lang="sv-SE" dirty="0">
              <a:cs typeface="Calibri"/>
            </a:endParaRPr>
          </a:p>
          <a:p>
            <a:pPr algn="ctr"/>
            <a:r>
              <a:rPr lang="sv-SE" dirty="0">
                <a:cs typeface="Calibri"/>
              </a:rPr>
              <a:t>2025-01-24</a:t>
            </a:r>
          </a:p>
          <a:p>
            <a:endParaRPr lang="en-GB" dirty="0">
              <a:cs typeface="Calibri"/>
            </a:endParaRPr>
          </a:p>
        </p:txBody>
      </p:sp>
    </p:spTree>
    <p:extLst>
      <p:ext uri="{BB962C8B-B14F-4D97-AF65-F5344CB8AC3E}">
        <p14:creationId xmlns:p14="http://schemas.microsoft.com/office/powerpoint/2010/main" val="304148315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Principerna i avtalet</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Vi går igenom och diskuterar varje enskild princip samt de öppna frågor och eventuellt övriga frågor som ni har</a:t>
            </a:r>
          </a:p>
        </p:txBody>
      </p:sp>
    </p:spTree>
    <p:extLst>
      <p:ext uri="{BB962C8B-B14F-4D97-AF65-F5344CB8AC3E}">
        <p14:creationId xmlns:p14="http://schemas.microsoft.com/office/powerpoint/2010/main" val="21612067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Omfattning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a:t>
            </a:r>
            <a:r>
              <a:rPr lang="sv-SE" sz="1400" dirty="0" err="1">
                <a:effectLst/>
                <a:ea typeface="Georgia" panose="02040502050405020303" pitchFamily="18" charset="0"/>
                <a:cs typeface="Times New Roman" panose="02020603050405020304" pitchFamily="18" charset="0"/>
              </a:rPr>
              <a:t>Frequency</a:t>
            </a:r>
            <a:r>
              <a:rPr lang="sv-SE" sz="1400" dirty="0">
                <a:effectLst/>
                <a:ea typeface="Georgia" panose="02040502050405020303" pitchFamily="18" charset="0"/>
                <a:cs typeface="Times New Roman" panose="02020603050405020304" pitchFamily="18" charset="0"/>
              </a:rPr>
              <a:t> </a:t>
            </a:r>
            <a:r>
              <a:rPr lang="sv-SE" sz="1400" dirty="0" err="1">
                <a:effectLst/>
                <a:ea typeface="Georgia" panose="02040502050405020303" pitchFamily="18" charset="0"/>
                <a:cs typeface="Times New Roman" panose="02020603050405020304" pitchFamily="18" charset="0"/>
              </a:rPr>
              <a:t>Containment</a:t>
            </a:r>
            <a:r>
              <a:rPr lang="sv-SE" sz="1400" dirty="0">
                <a:effectLst/>
                <a:ea typeface="Georgia" panose="02040502050405020303" pitchFamily="18" charset="0"/>
                <a:cs typeface="Times New Roman" panose="02020603050405020304" pitchFamily="18" charset="0"/>
              </a:rPr>
              <a:t> </a:t>
            </a:r>
            <a:r>
              <a:rPr lang="sv-SE" sz="1400" dirty="0" err="1">
                <a:effectLst/>
                <a:ea typeface="Georgia" panose="02040502050405020303" pitchFamily="18" charset="0"/>
                <a:cs typeface="Times New Roman" panose="02020603050405020304" pitchFamily="18" charset="0"/>
              </a:rPr>
              <a:t>Reserve</a:t>
            </a:r>
            <a:r>
              <a:rPr lang="sv-SE" sz="1400" dirty="0">
                <a:effectLst/>
                <a:ea typeface="Georgia" panose="02040502050405020303" pitchFamily="18" charset="0"/>
                <a:cs typeface="Times New Roman" panose="02020603050405020304" pitchFamily="18" charset="0"/>
              </a:rPr>
              <a:t> -FCR-N, FCR-D upp, FCR-D ned) vars förkvalificerade kapacitet är större eller lika med 0,5 MW </a:t>
            </a:r>
            <a:r>
              <a:rPr lang="sv-SE" sz="1400" i="1" dirty="0">
                <a:effectLst/>
                <a:ea typeface="Georgia" panose="02040502050405020303" pitchFamily="18" charset="0"/>
                <a:cs typeface="Times New Roman" panose="02020603050405020304" pitchFamily="18" charset="0"/>
              </a:rPr>
              <a:t>aggregerat eller enskilt i samma nätområde</a:t>
            </a:r>
          </a:p>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(Manual Fast </a:t>
            </a:r>
            <a:r>
              <a:rPr lang="sv-SE" sz="1400" dirty="0" err="1">
                <a:effectLst/>
                <a:ea typeface="Georgia" panose="02040502050405020303" pitchFamily="18" charset="0"/>
                <a:cs typeface="Times New Roman" panose="02020603050405020304" pitchFamily="18" charset="0"/>
              </a:rPr>
              <a:t>Frequency</a:t>
            </a:r>
            <a:r>
              <a:rPr lang="sv-SE" sz="1400" dirty="0">
                <a:effectLst/>
                <a:ea typeface="Georgia" panose="02040502050405020303" pitchFamily="18" charset="0"/>
                <a:cs typeface="Times New Roman" panose="02020603050405020304" pitchFamily="18" charset="0"/>
              </a:rPr>
              <a:t> </a:t>
            </a:r>
            <a:r>
              <a:rPr lang="sv-SE" sz="1400" dirty="0" err="1">
                <a:effectLst/>
                <a:ea typeface="Georgia" panose="02040502050405020303" pitchFamily="18" charset="0"/>
                <a:cs typeface="Times New Roman" panose="02020603050405020304" pitchFamily="18" charset="0"/>
              </a:rPr>
              <a:t>Reserve</a:t>
            </a:r>
            <a:r>
              <a:rPr lang="sv-SE" sz="1400" dirty="0">
                <a:effectLst/>
                <a:ea typeface="Georgia" panose="02040502050405020303" pitchFamily="18" charset="0"/>
                <a:cs typeface="Times New Roman" panose="02020603050405020304" pitchFamily="18" charset="0"/>
              </a:rPr>
              <a:t> - mFRR) vars förkvalificerade kapacitet är större eller lika med 0,5 MW </a:t>
            </a:r>
            <a:r>
              <a:rPr lang="sv-SE" sz="1400" i="1" dirty="0">
                <a:effectLst/>
                <a:ea typeface="Georgia" panose="02040502050405020303" pitchFamily="18" charset="0"/>
                <a:cs typeface="Times New Roman" panose="02020603050405020304" pitchFamily="18" charset="0"/>
              </a:rPr>
              <a:t>aggregerat eller enskilt i samma nätområde</a:t>
            </a:r>
          </a:p>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a:t>
            </a:r>
            <a:r>
              <a:rPr lang="sv-SE" sz="1400" dirty="0" err="1">
                <a:effectLst/>
                <a:ea typeface="Georgia" panose="02040502050405020303" pitchFamily="18" charset="0"/>
                <a:cs typeface="Times New Roman" panose="02020603050405020304" pitchFamily="18" charset="0"/>
              </a:rPr>
              <a:t>Automatic</a:t>
            </a:r>
            <a:r>
              <a:rPr lang="sv-SE" sz="1400" dirty="0">
                <a:effectLst/>
                <a:ea typeface="Georgia" panose="02040502050405020303" pitchFamily="18" charset="0"/>
                <a:cs typeface="Times New Roman" panose="02020603050405020304" pitchFamily="18" charset="0"/>
              </a:rPr>
              <a:t> </a:t>
            </a:r>
            <a:r>
              <a:rPr lang="sv-SE" sz="1400" dirty="0" err="1">
                <a:effectLst/>
                <a:ea typeface="Georgia" panose="02040502050405020303" pitchFamily="18" charset="0"/>
                <a:cs typeface="Times New Roman" panose="02020603050405020304" pitchFamily="18" charset="0"/>
              </a:rPr>
              <a:t>Frequency</a:t>
            </a:r>
            <a:r>
              <a:rPr lang="sv-SE" sz="1400" dirty="0">
                <a:effectLst/>
                <a:ea typeface="Georgia" panose="02040502050405020303" pitchFamily="18" charset="0"/>
                <a:cs typeface="Times New Roman" panose="02020603050405020304" pitchFamily="18" charset="0"/>
              </a:rPr>
              <a:t> Restoration </a:t>
            </a:r>
            <a:r>
              <a:rPr lang="sv-SE" sz="1400" dirty="0" err="1">
                <a:effectLst/>
                <a:ea typeface="Georgia" panose="02040502050405020303" pitchFamily="18" charset="0"/>
                <a:cs typeface="Times New Roman" panose="02020603050405020304" pitchFamily="18" charset="0"/>
              </a:rPr>
              <a:t>Reserve</a:t>
            </a:r>
            <a:r>
              <a:rPr lang="sv-SE" sz="1400" dirty="0">
                <a:effectLst/>
                <a:ea typeface="Georgia" panose="02040502050405020303" pitchFamily="18" charset="0"/>
                <a:cs typeface="Times New Roman" panose="02020603050405020304" pitchFamily="18" charset="0"/>
              </a:rPr>
              <a:t> -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 vars förkvalificerade kapacitet är större eller lika med 0,5 MW </a:t>
            </a:r>
            <a:r>
              <a:rPr lang="sv-SE" sz="1400" i="1" dirty="0">
                <a:effectLst/>
                <a:ea typeface="Georgia" panose="02040502050405020303" pitchFamily="18" charset="0"/>
                <a:cs typeface="Times New Roman" panose="02020603050405020304" pitchFamily="18" charset="0"/>
              </a:rPr>
              <a:t>aggregerat eller enskilt i samma nätområde</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FFR (utkast saknas)</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53549599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Omfattning - fråga</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Definition av nätområde</a:t>
            </a:r>
            <a:r>
              <a:rPr lang="sv-SE" sz="1400" dirty="0">
                <a:ea typeface="Georgia" panose="02040502050405020303" pitchFamily="18" charset="0"/>
                <a:cs typeface="Times New Roman" panose="02020603050405020304" pitchFamily="18" charset="0"/>
              </a:rPr>
              <a:t> </a:t>
            </a:r>
            <a:r>
              <a:rPr lang="sv-SE" sz="1400" dirty="0">
                <a:hlinkClick r:id="rId3"/>
              </a:rPr>
              <a:t>Nätområden.se</a:t>
            </a:r>
            <a:endParaRPr lang="sv-SE" sz="1400" dirty="0"/>
          </a:p>
        </p:txBody>
      </p:sp>
    </p:spTree>
    <p:extLst>
      <p:ext uri="{BB962C8B-B14F-4D97-AF65-F5344CB8AC3E}">
        <p14:creationId xmlns:p14="http://schemas.microsoft.com/office/powerpoint/2010/main" val="194534331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Kommunikation </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Sker i form av mail mellan DSO och TSO</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Sker i form av mail </a:t>
            </a:r>
            <a:r>
              <a:rPr lang="sv-SE" sz="1400" dirty="0">
                <a:effectLst/>
                <a:ea typeface="Georgia" panose="02040502050405020303" pitchFamily="18" charset="0"/>
                <a:cs typeface="Times New Roman" panose="02020603050405020304" pitchFamily="18" charset="0"/>
              </a:rPr>
              <a:t>mellan DSO och BSP</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Sker i form av mail mellan DSO och kund</a:t>
            </a:r>
          </a:p>
          <a:p>
            <a:pPr marL="285750" indent="-285750">
              <a:buFont typeface="Arial" panose="020B0604020202020204" pitchFamily="34" charset="0"/>
              <a:buChar char="•"/>
            </a:pPr>
            <a:endParaRPr lang="sv-SE" sz="1400" dirty="0">
              <a:ea typeface="Georgia" panose="02040502050405020303" pitchFamily="18" charset="0"/>
              <a:cs typeface="Times New Roman" panose="02020603050405020304" pitchFamily="18" charset="0"/>
            </a:endParaRP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OBS! Lösning fram till att SO i Sverige tar fram nationella villkor om denna typ av informationsutbyte i samband med genomförandet av kommissionsförordningen demand response</a:t>
            </a:r>
          </a:p>
          <a:p>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68569098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Kommunikation </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Sker i form av mail mellan DSO och TSO</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Sker i form av mail </a:t>
            </a:r>
            <a:r>
              <a:rPr lang="sv-SE" sz="1400" dirty="0">
                <a:effectLst/>
                <a:ea typeface="Georgia" panose="02040502050405020303" pitchFamily="18" charset="0"/>
                <a:cs typeface="Times New Roman" panose="02020603050405020304" pitchFamily="18" charset="0"/>
              </a:rPr>
              <a:t>mellan DSO och BSP</a:t>
            </a:r>
          </a:p>
          <a:p>
            <a:pPr marL="285750" indent="-285750">
              <a:buFont typeface="Arial" panose="020B0604020202020204" pitchFamily="34" charset="0"/>
              <a:buChar char="•"/>
            </a:pPr>
            <a:r>
              <a:rPr lang="sv-SE" sz="1400" dirty="0">
                <a:ea typeface="Georgia" panose="02040502050405020303" pitchFamily="18" charset="0"/>
                <a:cs typeface="Times New Roman" panose="02020603050405020304" pitchFamily="18" charset="0"/>
              </a:rPr>
              <a:t>Sker i form av mail mellan DSO och kund</a:t>
            </a:r>
          </a:p>
          <a:p>
            <a:endParaRPr lang="sv-SE" sz="1400" dirty="0">
              <a:effectLst/>
              <a:ea typeface="Georgia" panose="02040502050405020303" pitchFamily="18" charset="0"/>
              <a:cs typeface="Times New Roman" panose="02020603050405020304" pitchFamily="18" charset="0"/>
            </a:endParaRPr>
          </a:p>
        </p:txBody>
      </p:sp>
      <p:sp>
        <p:nvSpPr>
          <p:cNvPr id="5" name="Rektangel 4">
            <a:extLst>
              <a:ext uri="{FF2B5EF4-FFF2-40B4-BE49-F238E27FC236}">
                <a16:creationId xmlns:a16="http://schemas.microsoft.com/office/drawing/2014/main" id="{B7F540F4-741B-DCCF-1B0E-0370603D688D}"/>
              </a:ext>
            </a:extLst>
          </p:cNvPr>
          <p:cNvSpPr/>
          <p:nvPr/>
        </p:nvSpPr>
        <p:spPr>
          <a:xfrm>
            <a:off x="8482149" y="209006"/>
            <a:ext cx="3361508" cy="6183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Kompletteras med informationsobjekten</a:t>
            </a:r>
          </a:p>
        </p:txBody>
      </p:sp>
    </p:spTree>
    <p:extLst>
      <p:ext uri="{BB962C8B-B14F-4D97-AF65-F5344CB8AC3E}">
        <p14:creationId xmlns:p14="http://schemas.microsoft.com/office/powerpoint/2010/main" val="112803485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Information om kund som deltar </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Anläggnings-ID </a:t>
            </a:r>
          </a:p>
          <a:p>
            <a:pPr marL="342900" lvl="0" indent="-342900">
              <a:lnSpc>
                <a:spcPct val="115000"/>
              </a:lnSpc>
              <a:buFont typeface="+mj-lt"/>
              <a:buAutoNum type="arabicPeriod"/>
            </a:pPr>
            <a:r>
              <a:rPr lang="sv-SE" sz="1400" dirty="0" err="1">
                <a:effectLst/>
                <a:ea typeface="Georgia" panose="02040502050405020303" pitchFamily="18" charset="0"/>
                <a:cs typeface="Times New Roman" panose="02020603050405020304" pitchFamily="18" charset="0"/>
              </a:rPr>
              <a:t>Elområde</a:t>
            </a:r>
            <a:endParaRPr lang="sv-SE" sz="1400" dirty="0">
              <a:effectLst/>
              <a:ea typeface="Georgia" panose="02040502050405020303" pitchFamily="18" charset="0"/>
              <a:cs typeface="Times New Roman" panose="02020603050405020304" pitchFamily="18" charset="0"/>
            </a:endParaRP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Nätområde </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Spänningsnivå </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Typ av resurs </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Stödtjänst</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Märkeffekt </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Kapacitet att förkvalificera</a:t>
            </a:r>
          </a:p>
          <a:p>
            <a:pPr marL="342900" lvl="0" indent="-342900">
              <a:lnSpc>
                <a:spcPct val="115000"/>
              </a:lnSpc>
              <a:buFont typeface="+mj-lt"/>
              <a:buAutoNum type="arabicPeriod"/>
            </a:pPr>
            <a:r>
              <a:rPr lang="sv-SE" sz="1400" dirty="0">
                <a:effectLst/>
                <a:ea typeface="Georgia" panose="02040502050405020303" pitchFamily="18" charset="0"/>
                <a:cs typeface="Times New Roman" panose="02020603050405020304" pitchFamily="18" charset="0"/>
              </a:rPr>
              <a:t>Effektfaktor</a:t>
            </a: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68466135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Process vid förkvalificering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systemansvariga för distributionssystem ska senast </a:t>
            </a:r>
            <a:r>
              <a:rPr lang="sv-SE" sz="1400" b="1" dirty="0">
                <a:effectLst/>
                <a:ea typeface="Georgia" panose="02040502050405020303" pitchFamily="18" charset="0"/>
                <a:cs typeface="Times New Roman" panose="02020603050405020304" pitchFamily="18" charset="0"/>
              </a:rPr>
              <a:t>två</a:t>
            </a:r>
            <a:r>
              <a:rPr lang="sv-SE" sz="1400" dirty="0">
                <a:effectLst/>
                <a:ea typeface="Georgia" panose="02040502050405020303" pitchFamily="18" charset="0"/>
                <a:cs typeface="Times New Roman" panose="02020603050405020304" pitchFamily="18" charset="0"/>
              </a:rPr>
              <a:t> </a:t>
            </a:r>
            <a:r>
              <a:rPr lang="sv-SE" sz="1400" b="1" dirty="0">
                <a:effectLst/>
                <a:ea typeface="Georgia" panose="02040502050405020303" pitchFamily="18" charset="0"/>
                <a:cs typeface="Times New Roman" panose="02020603050405020304" pitchFamily="18" charset="0"/>
              </a:rPr>
              <a:t>arbetsdagar</a:t>
            </a:r>
            <a:r>
              <a:rPr lang="sv-SE" sz="1400" dirty="0">
                <a:effectLst/>
                <a:ea typeface="Georgia" panose="02040502050405020303" pitchFamily="18" charset="0"/>
                <a:cs typeface="Times New Roman" panose="02020603050405020304" pitchFamily="18" charset="0"/>
              </a:rPr>
              <a:t> från det datum då informationen inkom i </a:t>
            </a:r>
            <a:r>
              <a:rPr lang="sv-SE" sz="1400" dirty="0" err="1">
                <a:effectLst/>
                <a:ea typeface="Georgia" panose="02040502050405020303" pitchFamily="18" charset="0"/>
                <a:cs typeface="Times New Roman" panose="02020603050405020304" pitchFamily="18" charset="0"/>
              </a:rPr>
              <a:t>e-postbrevlådan</a:t>
            </a:r>
            <a:r>
              <a:rPr lang="sv-SE" sz="1400" dirty="0">
                <a:effectLst/>
                <a:ea typeface="Georgia" panose="02040502050405020303" pitchFamily="18" charset="0"/>
                <a:cs typeface="Times New Roman" panose="02020603050405020304" pitchFamily="18" charset="0"/>
              </a:rPr>
              <a:t> skicka en bekräftelse på att informationen mottagits.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Om några av uppgifterna är felaktiga ska Den systemansvariga för distributionssystem meddela Svenska kraftnät om felaktigheterna i samband med att Den systemansvariga för distributionssystem bekräftar mottagandet av informationen.</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Systemansvariga för distributionssystem, ska senast </a:t>
            </a:r>
            <a:r>
              <a:rPr lang="sv-SE" sz="1400" b="1" dirty="0">
                <a:effectLst/>
                <a:ea typeface="Georgia" panose="02040502050405020303" pitchFamily="18" charset="0"/>
                <a:cs typeface="Times New Roman" panose="02020603050405020304" pitchFamily="18" charset="0"/>
              </a:rPr>
              <a:t>fyra veckor </a:t>
            </a:r>
            <a:r>
              <a:rPr lang="sv-SE" sz="1400" dirty="0">
                <a:effectLst/>
                <a:ea typeface="Georgia" panose="02040502050405020303" pitchFamily="18" charset="0"/>
                <a:cs typeface="Times New Roman" panose="02020603050405020304" pitchFamily="18" charset="0"/>
              </a:rPr>
              <a:t>från det datum då information om reserven mottogs från Svenska kraftnät, skicka en </a:t>
            </a:r>
            <a:r>
              <a:rPr lang="sv-SE" sz="1400" b="1" dirty="0">
                <a:effectLst/>
                <a:ea typeface="Georgia" panose="02040502050405020303" pitchFamily="18" charset="0"/>
                <a:cs typeface="Times New Roman" panose="02020603050405020304" pitchFamily="18" charset="0"/>
              </a:rPr>
              <a:t>skriftlig motivering </a:t>
            </a:r>
            <a:r>
              <a:rPr lang="sv-SE" sz="1400" dirty="0">
                <a:effectLst/>
                <a:ea typeface="Georgia" panose="02040502050405020303" pitchFamily="18" charset="0"/>
                <a:cs typeface="Times New Roman" panose="02020603050405020304" pitchFamily="18" charset="0"/>
              </a:rPr>
              <a:t>till Svenska kraftnät. </a:t>
            </a:r>
            <a:endParaRPr lang="sv-SE" sz="1400" dirty="0">
              <a:ea typeface="Georgia" panose="02040502050405020303" pitchFamily="18" charset="0"/>
              <a:cs typeface="Times New Roman" panose="02020603050405020304" pitchFamily="18" charset="0"/>
            </a:endParaRPr>
          </a:p>
          <a:p>
            <a:pPr marL="285750" indent="-285750">
              <a:lnSpc>
                <a:spcPts val="1500"/>
              </a:lnSpc>
              <a:spcAft>
                <a:spcPts val="1000"/>
              </a:spcAft>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Är förkvalificeringen till distributionssystemet godkänd</a:t>
            </a:r>
          </a:p>
          <a:p>
            <a:pPr marL="285750" indent="-285750">
              <a:lnSpc>
                <a:spcPts val="1500"/>
              </a:lnSpc>
              <a:spcAft>
                <a:spcPts val="1000"/>
              </a:spcAft>
              <a:buFont typeface="Arial" panose="020B0604020202020204" pitchFamily="34" charset="0"/>
              <a:buChar char="•"/>
            </a:pPr>
            <a:r>
              <a:rPr lang="sv-SE" sz="1400" dirty="0">
                <a:ea typeface="Georgia" panose="02040502050405020303" pitchFamily="18" charset="0"/>
                <a:cs typeface="Times New Roman" panose="02020603050405020304" pitchFamily="18" charset="0"/>
              </a:rPr>
              <a:t>Är</a:t>
            </a:r>
            <a:r>
              <a:rPr lang="sv-SE" sz="1400" dirty="0">
                <a:effectLst/>
                <a:ea typeface="Georgia" panose="02040502050405020303" pitchFamily="18" charset="0"/>
                <a:cs typeface="Times New Roman" panose="02020603050405020304" pitchFamily="18" charset="0"/>
              </a:rPr>
              <a:t> förkvalificeringen till distributionssystemet delvis godkänd genom fastställandet av en gräns</a:t>
            </a:r>
          </a:p>
          <a:p>
            <a:pPr marL="285750" indent="-285750">
              <a:lnSpc>
                <a:spcPts val="1500"/>
              </a:lnSpc>
              <a:spcAft>
                <a:spcPts val="1000"/>
              </a:spcAft>
              <a:buFont typeface="Arial" panose="020B0604020202020204" pitchFamily="34" charset="0"/>
              <a:buChar char="•"/>
            </a:pPr>
            <a:r>
              <a:rPr lang="sv-SE" sz="1400" dirty="0">
                <a:ea typeface="Georgia" panose="02040502050405020303" pitchFamily="18" charset="0"/>
                <a:cs typeface="Times New Roman" panose="02020603050405020304" pitchFamily="18" charset="0"/>
              </a:rPr>
              <a:t>Är </a:t>
            </a:r>
            <a:r>
              <a:rPr lang="sv-SE" sz="1400" dirty="0">
                <a:effectLst/>
                <a:ea typeface="Georgia" panose="02040502050405020303" pitchFamily="18" charset="0"/>
                <a:cs typeface="Times New Roman" panose="02020603050405020304" pitchFamily="18" charset="0"/>
              </a:rPr>
              <a:t>förkvalificeringen till distributionssystemet inte godkänd och att leverans därmed inte är möjlig</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systemansvarige för distributionssystem beskriva orsaken inklusive en motivering till varför leverans behöver uteslutas och inte kan lösas genom att sätta tillfälliga gränser. Motiveringen ska baseras på åtminstone en eller flera av de tekniska faktorer </a:t>
            </a:r>
          </a:p>
          <a:p>
            <a:pPr>
              <a:lnSpc>
                <a:spcPts val="1500"/>
              </a:lnSpc>
              <a:spcAft>
                <a:spcPts val="1000"/>
              </a:spcAft>
            </a:pPr>
            <a:endParaRPr lang="sv-SE" sz="1400" dirty="0">
              <a:effectLst/>
              <a:latin typeface="+mj-l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87736664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Process vid förkvalificering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Svenska kraftnät har rätt att, vid granskning av motiveringen, begära in kompletterande information från Den systemansvariga för distributionssystem. Den systemansvariga för distributionssystem ska, inom </a:t>
            </a:r>
            <a:r>
              <a:rPr lang="sv-SE" sz="1400" b="1" dirty="0">
                <a:effectLst/>
                <a:ea typeface="Georgia" panose="02040502050405020303" pitchFamily="18" charset="0"/>
                <a:cs typeface="Times New Roman" panose="02020603050405020304" pitchFamily="18" charset="0"/>
              </a:rPr>
              <a:t>10 dagar</a:t>
            </a:r>
            <a:r>
              <a:rPr lang="sv-SE" sz="1400" dirty="0">
                <a:effectLst/>
                <a:ea typeface="Georgia" panose="02040502050405020303" pitchFamily="18" charset="0"/>
                <a:cs typeface="Times New Roman" panose="02020603050405020304" pitchFamily="18" charset="0"/>
              </a:rPr>
              <a:t>,  skicka efterfrågad information till Svenska kraftnät. Behöver Den systemansvariga för distributionssystem mer tid kan detta muntligen överenskommas med Svenska kraftnät.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Har Svenska kraftnät mottagit en motivering om begränsning eller uteslutande av leverans från en annan berörd systemansvarig för mellanliggande distributionssystem ska Svenska kraftnät inom </a:t>
            </a:r>
            <a:r>
              <a:rPr lang="sv-SE" sz="1400" b="1" dirty="0">
                <a:effectLst/>
                <a:ea typeface="Georgia" panose="02040502050405020303" pitchFamily="18" charset="0"/>
                <a:cs typeface="Times New Roman" panose="02020603050405020304" pitchFamily="18" charset="0"/>
              </a:rPr>
              <a:t>tre arbetsdagar  </a:t>
            </a:r>
            <a:r>
              <a:rPr lang="sv-SE" sz="1400" dirty="0">
                <a:effectLst/>
                <a:ea typeface="Georgia" panose="02040502050405020303" pitchFamily="18" charset="0"/>
                <a:cs typeface="Times New Roman" panose="02020603050405020304" pitchFamily="18" charset="0"/>
              </a:rPr>
              <a:t>informera Den systemansvariga för distributionssystem, om reserven ansluter till denne.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Svenska kraftnät kommer att informera den som ansökt om att ansluta en reserv om fastställd gräns eller om reserven helt utesluts. Den som ansöker om att få delta på stödtjänstmarkanden ska ha rätt att få ta del av Den systemansvariga för distributionssystems motivering till den fastställda gränsen eller nekande av leverans.</a:t>
            </a:r>
          </a:p>
          <a:p>
            <a:pPr>
              <a:lnSpc>
                <a:spcPts val="1500"/>
              </a:lnSpc>
              <a:spcAft>
                <a:spcPts val="1000"/>
              </a:spcAft>
            </a:pPr>
            <a:endParaRPr lang="sv-SE" sz="1400" dirty="0">
              <a:effectLst/>
              <a:latin typeface="+mj-l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91869258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Tekniska faktorer vid förkvalificering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systemansvarige för distributionssystem ska prognostisera framtida nätstatus och identifiera situationer där aktivering av aktiv effekt från reserven kan påverka en säker drift av </a:t>
            </a:r>
            <a:r>
              <a:rPr lang="sv-SE" sz="1400" dirty="0" err="1">
                <a:effectLst/>
                <a:ea typeface="Georgia" panose="02040502050405020303" pitchFamily="18" charset="0"/>
                <a:cs typeface="Times New Roman" panose="02020603050405020304" pitchFamily="18" charset="0"/>
              </a:rPr>
              <a:t>distributionsystemet</a:t>
            </a:r>
            <a:r>
              <a:rPr lang="sv-SE" sz="1400" dirty="0">
                <a:effectLst/>
                <a:ea typeface="Georgia" panose="02040502050405020303" pitchFamily="18" charset="0"/>
                <a:cs typeface="Times New Roman" panose="02020603050405020304" pitchFamily="18" charset="0"/>
              </a:rPr>
              <a:t>, skapa överbelastning eller spänningsproblem. Fastställande av gränser eller uteslutande av leverans ska baseras på följande tekniska kriterier.</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En eller flera olika nätverkstopologier </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Spänningsnivåer</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Prognostiserad produktion och konsumtion</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Planerad produktion och konsumtion</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Leveransen av effekt om de  avropade buden, eller delar av dessa, aktiveras  enskilt eller i kombination</a:t>
            </a:r>
          </a:p>
          <a:p>
            <a:pPr marL="342900" lvl="0" indent="-342900">
              <a:lnSpc>
                <a:spcPts val="1500"/>
              </a:lnSpc>
              <a:spcAft>
                <a:spcPts val="1000"/>
              </a:spcAft>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Bestämmelser i anslutningsavtal </a:t>
            </a: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r>
              <a:rPr lang="sv-SE" sz="1400" dirty="0">
                <a:effectLst/>
                <a:ea typeface="Georgia" panose="02040502050405020303" pitchFamily="18" charset="0"/>
                <a:cs typeface="Times New Roman" panose="02020603050405020304" pitchFamily="18" charset="0"/>
              </a:rPr>
              <a:t> </a:t>
            </a:r>
          </a:p>
        </p:txBody>
      </p:sp>
    </p:spTree>
    <p:extLst>
      <p:ext uri="{BB962C8B-B14F-4D97-AF65-F5344CB8AC3E}">
        <p14:creationId xmlns:p14="http://schemas.microsoft.com/office/powerpoint/2010/main" val="296158622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Process för fastställande av tillfälliga gränser vid aktivering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Systemansvariga för distributionssystem till vars distributionssystem reserven ansluter till eller mellanliggande distributionssystem, har rätt att fastställa eller uppdatera tillfälliga begränsningar för budgivning av reserver i driftplaneringen för att säkerställa att leveransen av reserv inte äventyrar driftsäkerheten i distributionssystemet.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Med driftplanering avses utredning av förutsättningar, planering och administration för elektriska arbeten och avbrott på distributionsnätets anläggningar samt utifrån prognoser om framtida nätstatus.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Med begränsning av aktivering avses 1) fastställande av gränser för hur mycket aktiv effekt reserven får leverera eller 2) utesluta reserven </a:t>
            </a:r>
            <a:r>
              <a:rPr lang="sv-SE" sz="1400" dirty="0">
                <a:cs typeface="Times New Roman" panose="02020603050405020304" pitchFamily="18" charset="0"/>
              </a:rPr>
              <a:t>från att leverera aktiv effekt.</a:t>
            </a:r>
          </a:p>
          <a:p>
            <a:pPr>
              <a:lnSpc>
                <a:spcPts val="1500"/>
              </a:lnSpc>
              <a:spcAft>
                <a:spcPts val="1000"/>
              </a:spcAft>
            </a:pPr>
            <a:r>
              <a:rPr lang="sv-SE" sz="1400" dirty="0">
                <a:cs typeface="Times New Roman" panose="02020603050405020304" pitchFamily="18" charset="0"/>
              </a:rPr>
              <a:t>Informationen ska skickas till leverantören för reserv via </a:t>
            </a:r>
            <a:r>
              <a:rPr lang="sv-SE" sz="1400" b="1" dirty="0">
                <a:cs typeface="Times New Roman" panose="02020603050405020304" pitchFamily="18" charset="0"/>
              </a:rPr>
              <a:t>e-post . </a:t>
            </a:r>
          </a:p>
          <a:p>
            <a:pPr>
              <a:lnSpc>
                <a:spcPts val="1500"/>
              </a:lnSpc>
              <a:spcAft>
                <a:spcPts val="1000"/>
              </a:spcAft>
            </a:pPr>
            <a:r>
              <a:rPr lang="sv-SE" sz="1400" dirty="0">
                <a:cs typeface="Times New Roman" panose="02020603050405020304" pitchFamily="18" charset="0"/>
              </a:rPr>
              <a:t>Den systemansvariga för distributionssystem ska årligen rapportera användning av tillfälliga </a:t>
            </a:r>
            <a:r>
              <a:rPr lang="sv-SE" sz="1400" dirty="0" err="1">
                <a:cs typeface="Times New Roman" panose="02020603050405020304" pitchFamily="18" charset="0"/>
              </a:rPr>
              <a:t>begrgränsningar</a:t>
            </a:r>
            <a:r>
              <a:rPr lang="sv-SE" sz="1400" dirty="0">
                <a:cs typeface="Times New Roman" panose="02020603050405020304" pitchFamily="18" charset="0"/>
              </a:rPr>
              <a:t> samt bud och volymer som inte aktiverats genom detta till Energimarknadsinspektionen.</a:t>
            </a:r>
          </a:p>
          <a:p>
            <a:pPr>
              <a:lnSpc>
                <a:spcPts val="1500"/>
              </a:lnSpc>
              <a:spcAft>
                <a:spcPts val="1000"/>
              </a:spcAft>
            </a:pPr>
            <a:endParaRPr lang="sv-SE" sz="1400" dirty="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latin typeface="+mj-l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62730675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Om detta </a:t>
            </a:r>
            <a:r>
              <a:rPr lang="sv-SE" dirty="0" err="1"/>
              <a:t>webbinarium</a:t>
            </a:r>
            <a:endParaRPr lang="sv-SE" dirty="0"/>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rmAutofit/>
          </a:bodyPr>
          <a:lstStyle/>
          <a:p>
            <a:r>
              <a:rPr lang="sv-SE" sz="1200" b="0" i="0" dirty="0" err="1">
                <a:solidFill>
                  <a:srgbClr val="333333"/>
                </a:solidFill>
                <a:effectLst/>
                <a:latin typeface="open_sansregular"/>
              </a:rPr>
              <a:t>Webbinariet</a:t>
            </a:r>
            <a:r>
              <a:rPr lang="sv-SE" sz="1200" b="0" i="0" dirty="0">
                <a:solidFill>
                  <a:srgbClr val="333333"/>
                </a:solidFill>
                <a:effectLst/>
                <a:latin typeface="open_sansregular"/>
              </a:rPr>
              <a:t> vänder sig till alla </a:t>
            </a:r>
            <a:r>
              <a:rPr lang="sv-SE" sz="1200" b="0" i="0" dirty="0" err="1">
                <a:solidFill>
                  <a:srgbClr val="333333"/>
                </a:solidFill>
                <a:effectLst/>
                <a:latin typeface="open_sansregular"/>
              </a:rPr>
              <a:t>DSO:er</a:t>
            </a:r>
            <a:r>
              <a:rPr lang="sv-SE" sz="1200" b="0" i="0" dirty="0">
                <a:solidFill>
                  <a:srgbClr val="333333"/>
                </a:solidFill>
                <a:effectLst/>
                <a:latin typeface="open_sansregular"/>
              </a:rPr>
              <a:t> i Sverige för att informera om pågående implementering av SOGL § 182. </a:t>
            </a:r>
          </a:p>
          <a:p>
            <a:r>
              <a:rPr lang="sv-SE" sz="1200" b="0" i="0" dirty="0">
                <a:solidFill>
                  <a:srgbClr val="333333"/>
                </a:solidFill>
                <a:effectLst/>
                <a:latin typeface="open_sansregular"/>
              </a:rPr>
              <a:t>Kommissionsförordningen SOGL §182 handlar om kunder hos elnätsföretagen (</a:t>
            </a:r>
            <a:r>
              <a:rPr lang="sv-SE" sz="1200" b="0" i="0" dirty="0" err="1">
                <a:solidFill>
                  <a:srgbClr val="333333"/>
                </a:solidFill>
                <a:effectLst/>
                <a:latin typeface="open_sansregular"/>
              </a:rPr>
              <a:t>DSO:erna</a:t>
            </a:r>
            <a:r>
              <a:rPr lang="sv-SE" sz="1200" b="0" i="0" dirty="0">
                <a:solidFill>
                  <a:srgbClr val="333333"/>
                </a:solidFill>
                <a:effectLst/>
                <a:latin typeface="open_sansregular"/>
              </a:rPr>
              <a:t>) som deltar på balansmarknaden. När SOGL §182 har införts kan </a:t>
            </a:r>
            <a:r>
              <a:rPr lang="sv-SE" sz="1200" b="0" i="0" dirty="0" err="1">
                <a:solidFill>
                  <a:srgbClr val="333333"/>
                </a:solidFill>
                <a:effectLst/>
                <a:latin typeface="open_sansregular"/>
              </a:rPr>
              <a:t>DSO:erna</a:t>
            </a:r>
            <a:r>
              <a:rPr lang="sv-SE" sz="1200" b="0" i="0" dirty="0">
                <a:solidFill>
                  <a:srgbClr val="333333"/>
                </a:solidFill>
                <a:effectLst/>
                <a:latin typeface="open_sansregular"/>
              </a:rPr>
              <a:t> få information om att deras kunderna deltar på balansmarknaderna. Dessutom finns möjlighet för </a:t>
            </a:r>
            <a:r>
              <a:rPr lang="sv-SE" sz="1200" b="0" i="0" dirty="0" err="1">
                <a:solidFill>
                  <a:srgbClr val="333333"/>
                </a:solidFill>
                <a:effectLst/>
                <a:latin typeface="open_sansregular"/>
              </a:rPr>
              <a:t>DSO:er</a:t>
            </a:r>
            <a:r>
              <a:rPr lang="sv-SE" sz="1200" b="0" i="0" dirty="0">
                <a:solidFill>
                  <a:srgbClr val="333333"/>
                </a:solidFill>
                <a:effectLst/>
                <a:latin typeface="open_sansregular"/>
              </a:rPr>
              <a:t> att neka kunder att prekvalificera sig för balansmarknadens olika produkter och möjlighet att i </a:t>
            </a:r>
            <a:r>
              <a:rPr lang="sv-SE" sz="1200" b="0" i="0" dirty="0" err="1">
                <a:solidFill>
                  <a:srgbClr val="333333"/>
                </a:solidFill>
                <a:effectLst/>
                <a:latin typeface="open_sansregular"/>
              </a:rPr>
              <a:t>driftsläget</a:t>
            </a:r>
            <a:r>
              <a:rPr lang="sv-SE" sz="1200" b="0" i="0" dirty="0">
                <a:solidFill>
                  <a:srgbClr val="333333"/>
                </a:solidFill>
                <a:effectLst/>
                <a:latin typeface="open_sansregular"/>
              </a:rPr>
              <a:t> neka kunderna att delta.</a:t>
            </a:r>
          </a:p>
          <a:p>
            <a:r>
              <a:rPr lang="sv-SE" sz="1200" dirty="0">
                <a:solidFill>
                  <a:srgbClr val="333333"/>
                </a:solidFill>
                <a:latin typeface="open_sansregular"/>
              </a:rPr>
              <a:t>Detta </a:t>
            </a:r>
            <a:r>
              <a:rPr lang="sv-SE" sz="1200" dirty="0" err="1">
                <a:solidFill>
                  <a:srgbClr val="333333"/>
                </a:solidFill>
                <a:latin typeface="open_sansregular"/>
              </a:rPr>
              <a:t>webbinarium</a:t>
            </a:r>
            <a:r>
              <a:rPr lang="sv-SE" sz="1200" dirty="0">
                <a:solidFill>
                  <a:srgbClr val="333333"/>
                </a:solidFill>
                <a:latin typeface="open_sansregular"/>
              </a:rPr>
              <a:t> är ett av flera </a:t>
            </a:r>
            <a:r>
              <a:rPr lang="sv-SE" sz="1200" dirty="0" err="1">
                <a:solidFill>
                  <a:srgbClr val="333333"/>
                </a:solidFill>
                <a:latin typeface="open_sansregular"/>
              </a:rPr>
              <a:t>webbinarier</a:t>
            </a:r>
            <a:r>
              <a:rPr lang="sv-SE" sz="1200" dirty="0">
                <a:solidFill>
                  <a:srgbClr val="333333"/>
                </a:solidFill>
                <a:latin typeface="open_sansregular"/>
              </a:rPr>
              <a:t> och workshops som har hållits på temat under 2023 och 2024. Energiföretagen har fått värdefull input på alla frågorna.</a:t>
            </a:r>
          </a:p>
          <a:p>
            <a:r>
              <a:rPr lang="sv-SE" sz="1200" dirty="0">
                <a:solidFill>
                  <a:srgbClr val="333333"/>
                </a:solidFill>
                <a:latin typeface="open_sansregular"/>
              </a:rPr>
              <a:t>På detta </a:t>
            </a:r>
            <a:r>
              <a:rPr lang="sv-SE" sz="1200" dirty="0" err="1">
                <a:solidFill>
                  <a:srgbClr val="333333"/>
                </a:solidFill>
                <a:latin typeface="open_sansregular"/>
              </a:rPr>
              <a:t>webbinarium</a:t>
            </a:r>
            <a:r>
              <a:rPr lang="sv-SE" sz="1200" dirty="0">
                <a:solidFill>
                  <a:srgbClr val="333333"/>
                </a:solidFill>
                <a:latin typeface="open_sansregular"/>
              </a:rPr>
              <a:t> diskuteras principerna i ett avtalsförslag mellan DSO och TSO om implementeringen av SOGL §182. Förslagen är fortfarande under diskussion. </a:t>
            </a:r>
            <a:endParaRPr lang="sv-SE" sz="1200" b="0" i="0" dirty="0">
              <a:solidFill>
                <a:srgbClr val="333333"/>
              </a:solidFill>
              <a:effectLst/>
              <a:latin typeface="open_sansregular"/>
            </a:endParaRPr>
          </a:p>
          <a:p>
            <a:endParaRPr lang="sv-SE" sz="1200" dirty="0">
              <a:solidFill>
                <a:srgbClr val="333333"/>
              </a:solidFill>
              <a:latin typeface="open_sansregular"/>
            </a:endParaRPr>
          </a:p>
          <a:p>
            <a:r>
              <a:rPr lang="sv-SE" sz="1200" b="0" i="0" dirty="0">
                <a:solidFill>
                  <a:srgbClr val="333333"/>
                </a:solidFill>
                <a:effectLst/>
                <a:latin typeface="open_sansregular"/>
              </a:rPr>
              <a:t>Äldre material hittar ni här:</a:t>
            </a:r>
          </a:p>
          <a:p>
            <a:r>
              <a:rPr lang="sv-SE" sz="1000" dirty="0" err="1">
                <a:hlinkClick r:id="rId3"/>
              </a:rPr>
              <a:t>Webbinarium</a:t>
            </a:r>
            <a:r>
              <a:rPr lang="sv-SE" sz="1000" dirty="0">
                <a:hlinkClick r:id="rId3"/>
              </a:rPr>
              <a:t> om ”</a:t>
            </a:r>
            <a:r>
              <a:rPr lang="sv-SE" sz="1000" dirty="0" err="1">
                <a:hlinkClick r:id="rId3"/>
              </a:rPr>
              <a:t>flexnätkoden</a:t>
            </a:r>
            <a:r>
              <a:rPr lang="sv-SE" sz="1000" dirty="0">
                <a:hlinkClick r:id="rId3"/>
              </a:rPr>
              <a:t>” SOGL § 182 genomfört - Energiföretagen Sverige</a:t>
            </a:r>
            <a:endParaRPr lang="sv-SE" sz="1200" dirty="0">
              <a:solidFill>
                <a:srgbClr val="333333"/>
              </a:solidFill>
              <a:latin typeface="open_sansregular"/>
            </a:endParaRPr>
          </a:p>
          <a:p>
            <a:endParaRPr lang="sv-SE" sz="1200" b="0" i="0" dirty="0">
              <a:solidFill>
                <a:srgbClr val="333333"/>
              </a:solidFill>
              <a:effectLst/>
              <a:latin typeface="open_sansregular"/>
            </a:endParaRPr>
          </a:p>
          <a:p>
            <a:endParaRPr lang="sv-SE" sz="1200" b="0" i="0" dirty="0">
              <a:solidFill>
                <a:srgbClr val="333333"/>
              </a:solidFill>
              <a:effectLst/>
              <a:latin typeface="open_sansregular"/>
            </a:endParaRPr>
          </a:p>
          <a:p>
            <a:endParaRPr lang="sv-SE" sz="1200" b="0" i="0" dirty="0">
              <a:solidFill>
                <a:srgbClr val="333333"/>
              </a:solidFill>
              <a:effectLst/>
              <a:latin typeface="open_sansregular"/>
            </a:endParaRPr>
          </a:p>
          <a:p>
            <a:pPr marL="0" indent="0">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310457923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Process för fastställande av tillfälliga gränser vid aktivering (tider)</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ts val="1500"/>
              </a:lnSpc>
              <a:spcAft>
                <a:spcPts val="1000"/>
              </a:spcAft>
            </a:pPr>
            <a:r>
              <a:rPr lang="sv-SE" sz="1400" dirty="0">
                <a:effectLst/>
                <a:ea typeface="Georgia" panose="02040502050405020303" pitchFamily="18" charset="0"/>
                <a:cs typeface="Times New Roman" panose="02020603050405020304" pitchFamily="18" charset="0"/>
              </a:rPr>
              <a:t>Den systemansvariga för distributionssystem ska meddela leverantören av reserv så tidigt som möjligt under driftplaneringen att tillfällig begränsning väntas.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Med FCR-aktivering avses när Svenska kraftnät avropar FCR-kapacitetsbud för att vara tillgänglig för reglering utifrån aktuell frekvens i drifttimmen under nästkommande dygn.</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Senaste tiden för att kommunicera de tillfälliga gränserna för FCR-aktivering är innan stängningstid för budgivning för FCR kapacitetsmarknad. </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Med mFRR-aktivering avses inför att Svenska kraftnät avropar mFRR för reglering från kontrollrummet.</a:t>
            </a:r>
          </a:p>
          <a:p>
            <a:pPr>
              <a:lnSpc>
                <a:spcPts val="1500"/>
              </a:lnSpc>
              <a:spcAft>
                <a:spcPts val="1000"/>
              </a:spcAft>
            </a:pPr>
            <a:r>
              <a:rPr lang="sv-SE" sz="1400" dirty="0">
                <a:effectLst/>
                <a:ea typeface="Georgia" panose="02040502050405020303" pitchFamily="18" charset="0"/>
                <a:cs typeface="Times New Roman" panose="02020603050405020304" pitchFamily="18" charset="0"/>
              </a:rPr>
              <a:t>Senaste tiden för att kommunicera de tillfälliga gränserna för mFRR-aktivering är innan stängningstid för budgivning för mFRR energiaktiveringsmarknad . </a:t>
            </a:r>
          </a:p>
          <a:p>
            <a:r>
              <a:rPr lang="sv-SE" sz="1400" dirty="0">
                <a:effectLst/>
                <a:ea typeface="Georgia" panose="02040502050405020303" pitchFamily="18" charset="0"/>
                <a:cs typeface="Times New Roman" panose="02020603050405020304" pitchFamily="18" charset="0"/>
              </a:rPr>
              <a:t>Med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-aktivering avses när Svenska kraftnät avropar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-kapacitetsbud för att vara tillgänglig för reglering utifrån en automatisk aktiveringssignal under drifttimmen under nästkommande dygn. </a:t>
            </a:r>
          </a:p>
          <a:p>
            <a:r>
              <a:rPr lang="sv-SE" sz="1400" dirty="0">
                <a:effectLst/>
                <a:ea typeface="Georgia" panose="02040502050405020303" pitchFamily="18" charset="0"/>
                <a:cs typeface="Times New Roman" panose="02020603050405020304" pitchFamily="18" charset="0"/>
              </a:rPr>
              <a:t>Senaste tiden för att kommunicera de tillfälliga gränserna för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-aktivering är innan stängningstid för budgivning för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 kapacitetsmarknad . När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 energiaktiveringsmarknad implementeras blir senaste tiden för att kommunicera de tillfälliga gränserna för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-aktivering innan stängningstid för budgivning för </a:t>
            </a:r>
            <a:r>
              <a:rPr lang="sv-SE" sz="1400" dirty="0" err="1">
                <a:effectLst/>
                <a:ea typeface="Georgia" panose="02040502050405020303" pitchFamily="18" charset="0"/>
                <a:cs typeface="Times New Roman" panose="02020603050405020304" pitchFamily="18" charset="0"/>
              </a:rPr>
              <a:t>aFRR</a:t>
            </a:r>
            <a:r>
              <a:rPr lang="sv-SE" sz="1400" dirty="0">
                <a:effectLst/>
                <a:ea typeface="Georgia" panose="02040502050405020303" pitchFamily="18" charset="0"/>
                <a:cs typeface="Times New Roman" panose="02020603050405020304" pitchFamily="18" charset="0"/>
              </a:rPr>
              <a:t> energiaktiveringsmarknad.</a:t>
            </a:r>
            <a:r>
              <a:rPr lang="sv-SE" sz="1400" dirty="0">
                <a:effectLst/>
              </a:rPr>
              <a:t> </a:t>
            </a:r>
            <a:r>
              <a:rPr lang="sv-SE" sz="1400" dirty="0">
                <a:effectLst/>
                <a:ea typeface="Georgia" panose="02040502050405020303" pitchFamily="18" charset="0"/>
                <a:cs typeface="Times New Roman" panose="02020603050405020304" pitchFamily="18" charset="0"/>
              </a:rPr>
              <a:t> Lite tidigt? När införs energiaktiveringsmarknaden? </a:t>
            </a:r>
          </a:p>
          <a:p>
            <a:endParaRPr lang="sv-SE" sz="1400" dirty="0">
              <a:effectLst/>
              <a:ea typeface="Georgia" panose="02040502050405020303" pitchFamily="18" charset="0"/>
              <a:cs typeface="Times New Roman" panose="02020603050405020304" pitchFamily="18" charset="0"/>
            </a:endParaRP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r>
              <a:rPr lang="sv-SE" sz="1400" dirty="0">
                <a:effectLst/>
                <a:ea typeface="Georgia" panose="02040502050405020303" pitchFamily="18" charset="0"/>
                <a:cs typeface="Times New Roman" panose="02020603050405020304" pitchFamily="18" charset="0"/>
              </a:rPr>
              <a:t> </a:t>
            </a:r>
          </a:p>
          <a:p>
            <a:r>
              <a:rPr lang="sv-SE" sz="1400" dirty="0">
                <a:effectLst/>
                <a:ea typeface="Georgia" panose="02040502050405020303" pitchFamily="18" charset="0"/>
                <a:cs typeface="Times New Roman" panose="02020603050405020304" pitchFamily="18" charset="0"/>
              </a:rPr>
              <a:t> </a:t>
            </a:r>
          </a:p>
        </p:txBody>
      </p:sp>
    </p:spTree>
    <p:extLst>
      <p:ext uri="{BB962C8B-B14F-4D97-AF65-F5344CB8AC3E}">
        <p14:creationId xmlns:p14="http://schemas.microsoft.com/office/powerpoint/2010/main" val="45432904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Tekniska faktorer vid fastställande av tillfälliga gränser vid aktivering</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a:lnSpc>
                <a:spcPct val="100000"/>
              </a:lnSpc>
              <a:spcBef>
                <a:spcPts val="600"/>
              </a:spcBef>
            </a:pPr>
            <a:r>
              <a:rPr lang="sv-SE" sz="1400" dirty="0">
                <a:effectLst/>
                <a:ea typeface="Georgia" panose="02040502050405020303" pitchFamily="18" charset="0"/>
                <a:cs typeface="Times New Roman" panose="02020603050405020304" pitchFamily="18" charset="0"/>
              </a:rPr>
              <a:t>Den systemansvarige för distributionssystem ska prognostisera framtida nätstatus och identifiera situationer där aktivering av aktiv effekt från reserven kan påverka en säker drift av distributionssystemet, skapa överbelastning eller spänningsproblem. Fastställande av gränser eller uteslutande av leverans ska baseras på följande tekniska kriterier.</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En eller flera olika nätverkstopologier </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Spänningsnivåer</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Prognostiserad produktion och konsumtion</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Planerad produktion och konsumtion</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Leveransen av effekt om de  avropade buden, eller delar av dessa, aktiveras  enskilt eller i kombination</a:t>
            </a:r>
          </a:p>
          <a:p>
            <a:pPr marL="342900" lvl="0" indent="-342900">
              <a:lnSpc>
                <a:spcPct val="100000"/>
              </a:lnSpc>
              <a:spcBef>
                <a:spcPts val="600"/>
              </a:spcBef>
              <a:buFont typeface="Georgia" panose="02040502050405020303" pitchFamily="18" charset="0"/>
              <a:buChar char="-"/>
            </a:pPr>
            <a:r>
              <a:rPr lang="sv-SE" sz="1400" dirty="0">
                <a:effectLst/>
                <a:ea typeface="Georgia" panose="02040502050405020303" pitchFamily="18" charset="0"/>
                <a:cs typeface="Times New Roman" panose="02020603050405020304" pitchFamily="18" charset="0"/>
              </a:rPr>
              <a:t>Bestämmelser i anslutningsavtal </a:t>
            </a:r>
          </a:p>
          <a:p>
            <a:pPr>
              <a:lnSpc>
                <a:spcPct val="100000"/>
              </a:lnSpc>
              <a:spcBef>
                <a:spcPts val="600"/>
              </a:spcBef>
            </a:pPr>
            <a:r>
              <a:rPr lang="sv-SE" sz="1400" dirty="0">
                <a:effectLst/>
                <a:ea typeface="Georgia" panose="02040502050405020303" pitchFamily="18" charset="0"/>
                <a:cs typeface="Times New Roman" panose="02020603050405020304" pitchFamily="18" charset="0"/>
              </a:rPr>
              <a:t>Systemansvarig för distributionssystem ska minimera tillfälliga gränser för aktivering genom att: </a:t>
            </a:r>
          </a:p>
          <a:p>
            <a:pPr marL="342900" lvl="0" indent="-342900">
              <a:lnSpc>
                <a:spcPct val="100000"/>
              </a:lnSpc>
              <a:spcBef>
                <a:spcPts val="600"/>
              </a:spcBef>
              <a:buFont typeface="Symbol" panose="05050102010706020507" pitchFamily="18" charset="2"/>
              <a:buChar char=""/>
            </a:pPr>
            <a:r>
              <a:rPr lang="sv-SE" sz="1400" dirty="0">
                <a:effectLst/>
                <a:ea typeface="Georgia" panose="02040502050405020303" pitchFamily="18" charset="0"/>
                <a:cs typeface="Times New Roman" panose="02020603050405020304" pitchFamily="18" charset="0"/>
              </a:rPr>
              <a:t>Sätta gemensamma tillfälliga gränser för anslutningspunkt eller kombination av bud för balanseringstjänster,  </a:t>
            </a:r>
          </a:p>
          <a:p>
            <a:pPr marL="342900" lvl="0" indent="-342900">
              <a:lnSpc>
                <a:spcPct val="100000"/>
              </a:lnSpc>
              <a:spcBef>
                <a:spcPts val="600"/>
              </a:spcBef>
              <a:buFont typeface="Symbol" panose="05050102010706020507" pitchFamily="18" charset="2"/>
              <a:buChar char=""/>
            </a:pPr>
            <a:r>
              <a:rPr lang="sv-SE" sz="1400" dirty="0">
                <a:effectLst/>
                <a:ea typeface="Georgia" panose="02040502050405020303" pitchFamily="18" charset="0"/>
                <a:cs typeface="Times New Roman" panose="02020603050405020304" pitchFamily="18" charset="0"/>
              </a:rPr>
              <a:t>Sätta gemensamma tillfälliga gränser för total maximal utmatning av aktiv effekt från balanserings, flaskhalshantering eller spänningsreglering, </a:t>
            </a:r>
          </a:p>
          <a:p>
            <a:pPr marL="342900" lvl="0" indent="-342900">
              <a:lnSpc>
                <a:spcPct val="100000"/>
              </a:lnSpc>
              <a:spcBef>
                <a:spcPts val="600"/>
              </a:spcBef>
              <a:buFont typeface="Symbol" panose="05050102010706020507" pitchFamily="18" charset="2"/>
              <a:buChar char=""/>
            </a:pPr>
            <a:r>
              <a:rPr lang="sv-SE" sz="1400" dirty="0">
                <a:effectLst/>
                <a:ea typeface="Georgia" panose="02040502050405020303" pitchFamily="18" charset="0"/>
                <a:cs typeface="Times New Roman" panose="02020603050405020304" pitchFamily="18" charset="0"/>
              </a:rPr>
              <a:t>Optimera säkerhetsmarginaler för att minimera antalet tillfälliga begränsningar.  </a:t>
            </a: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r>
              <a:rPr lang="sv-SE" sz="1400" dirty="0">
                <a:effectLst/>
                <a:ea typeface="Georgia" panose="02040502050405020303" pitchFamily="18" charset="0"/>
                <a:cs typeface="Times New Roman" panose="02020603050405020304" pitchFamily="18" charset="0"/>
              </a:rPr>
              <a:t> </a:t>
            </a:r>
          </a:p>
        </p:txBody>
      </p:sp>
    </p:spTree>
    <p:extLst>
      <p:ext uri="{BB962C8B-B14F-4D97-AF65-F5344CB8AC3E}">
        <p14:creationId xmlns:p14="http://schemas.microsoft.com/office/powerpoint/2010/main" val="143363638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Öppna frågor</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lnSpc>
                <a:spcPts val="1500"/>
              </a:lnSpc>
              <a:spcAft>
                <a:spcPts val="1000"/>
              </a:spcAft>
              <a:buFont typeface="Arial" panose="020B0604020202020204" pitchFamily="34" charset="0"/>
              <a:buChar char="•"/>
            </a:pPr>
            <a:r>
              <a:rPr lang="sv-SE" sz="1400" dirty="0">
                <a:ea typeface="Georgia" panose="02040502050405020303" pitchFamily="18" charset="0"/>
                <a:cs typeface="Times New Roman" panose="02020603050405020304" pitchFamily="18" charset="0"/>
              </a:rPr>
              <a:t>Tekniska faktorer: </a:t>
            </a:r>
            <a:r>
              <a:rPr lang="sv-SE" sz="1400" dirty="0">
                <a:effectLst/>
                <a:ea typeface="Georgia" panose="02040502050405020303" pitchFamily="18" charset="0"/>
                <a:cs typeface="Times New Roman" panose="02020603050405020304" pitchFamily="18" charset="0"/>
              </a:rPr>
              <a:t>I </a:t>
            </a:r>
            <a:r>
              <a:rPr lang="sv-SE" sz="1400" dirty="0" err="1">
                <a:effectLst/>
                <a:ea typeface="Georgia" panose="02040502050405020303" pitchFamily="18" charset="0"/>
                <a:cs typeface="Times New Roman" panose="02020603050405020304" pitchFamily="18" charset="0"/>
              </a:rPr>
              <a:t>ACER:s</a:t>
            </a:r>
            <a:r>
              <a:rPr lang="sv-SE" sz="1400" dirty="0">
                <a:effectLst/>
                <a:ea typeface="Georgia" panose="02040502050405020303" pitchFamily="18" charset="0"/>
                <a:cs typeface="Times New Roman" panose="02020603050405020304" pitchFamily="18" charset="0"/>
              </a:rPr>
              <a:t> förslag till NC DR art 31 anges att analysen som berör </a:t>
            </a:r>
            <a:r>
              <a:rPr lang="sv-SE" sz="1400" dirty="0" err="1">
                <a:effectLst/>
                <a:ea typeface="Georgia" panose="02040502050405020303" pitchFamily="18" charset="0"/>
                <a:cs typeface="Times New Roman" panose="02020603050405020304" pitchFamily="18" charset="0"/>
              </a:rPr>
              <a:t>godkännade</a:t>
            </a:r>
            <a:r>
              <a:rPr lang="sv-SE" sz="1400" dirty="0">
                <a:effectLst/>
                <a:ea typeface="Georgia" panose="02040502050405020303" pitchFamily="18" charset="0"/>
                <a:cs typeface="Times New Roman" panose="02020603050405020304" pitchFamily="18" charset="0"/>
              </a:rPr>
              <a:t>/nekande i förkvalificeringsprocessen ska </a:t>
            </a:r>
            <a:r>
              <a:rPr lang="sv-SE" sz="1400" u="sng" dirty="0" err="1">
                <a:effectLst/>
                <a:ea typeface="Georgia" panose="02040502050405020303" pitchFamily="18" charset="0"/>
                <a:cs typeface="Times New Roman" panose="02020603050405020304" pitchFamily="18" charset="0"/>
              </a:rPr>
              <a:t>åtminstonde</a:t>
            </a:r>
            <a:r>
              <a:rPr lang="sv-SE" sz="1400" dirty="0">
                <a:effectLst/>
                <a:ea typeface="Georgia" panose="02040502050405020303" pitchFamily="18" charset="0"/>
                <a:cs typeface="Times New Roman" panose="02020603050405020304" pitchFamily="18" charset="0"/>
              </a:rPr>
              <a:t> baseras på dessa faktorer. Dessa ska diskuteras ytterligare i dialog med Energiföretagen och senare i samband med remissen. Energiföretagen har framfört att underhåll bör läggas till.</a:t>
            </a:r>
          </a:p>
          <a:p>
            <a:pPr marL="285750" indent="-285750">
              <a:lnSpc>
                <a:spcPts val="1500"/>
              </a:lnSpc>
              <a:spcAft>
                <a:spcPts val="1000"/>
              </a:spcAft>
              <a:buFont typeface="Arial" panose="020B0604020202020204" pitchFamily="34" charset="0"/>
              <a:buChar char="•"/>
            </a:pPr>
            <a:r>
              <a:rPr lang="sv-SE" sz="1400" dirty="0">
                <a:ea typeface="Georgia" panose="02040502050405020303" pitchFamily="18" charset="0"/>
                <a:cs typeface="Times New Roman" panose="02020603050405020304" pitchFamily="18" charset="0"/>
              </a:rPr>
              <a:t>Hur sker uppdatering av mail till leverantörer?</a:t>
            </a:r>
          </a:p>
          <a:p>
            <a:pPr marL="285750" indent="-285750">
              <a:lnSpc>
                <a:spcPts val="1500"/>
              </a:lnSpc>
              <a:spcAft>
                <a:spcPts val="1000"/>
              </a:spcAft>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Hur sker uppdatering av mail till ku</a:t>
            </a:r>
            <a:r>
              <a:rPr lang="sv-SE" sz="1400" dirty="0">
                <a:ea typeface="Georgia" panose="02040502050405020303" pitchFamily="18" charset="0"/>
                <a:cs typeface="Times New Roman" panose="02020603050405020304" pitchFamily="18" charset="0"/>
              </a:rPr>
              <a:t>nder?</a:t>
            </a:r>
          </a:p>
          <a:p>
            <a:pPr marL="285750" indent="-285750">
              <a:lnSpc>
                <a:spcPts val="1500"/>
              </a:lnSpc>
              <a:spcAft>
                <a:spcPts val="1000"/>
              </a:spcAft>
              <a:buFont typeface="Arial" panose="020B0604020202020204" pitchFamily="34" charset="0"/>
              <a:buChar char="•"/>
            </a:pPr>
            <a:r>
              <a:rPr lang="sv-SE" sz="1400" dirty="0">
                <a:effectLst/>
                <a:ea typeface="Georgia" panose="02040502050405020303" pitchFamily="18" charset="0"/>
                <a:cs typeface="Times New Roman" panose="02020603050405020304" pitchFamily="18" charset="0"/>
              </a:rPr>
              <a:t>Tidslinjen för FFR?</a:t>
            </a:r>
          </a:p>
          <a:p>
            <a:pPr>
              <a:lnSpc>
                <a:spcPts val="1500"/>
              </a:lnSpc>
              <a:spcAft>
                <a:spcPts val="1000"/>
              </a:spcAft>
            </a:pPr>
            <a:endParaRPr lang="sv-SE" sz="1400" dirty="0">
              <a:effectLst/>
              <a:ea typeface="Georgia" panose="02040502050405020303" pitchFamily="18" charset="0"/>
              <a:cs typeface="Times New Roman" panose="02020603050405020304" pitchFamily="18" charset="0"/>
            </a:endParaRPr>
          </a:p>
          <a:p>
            <a:pPr>
              <a:lnSpc>
                <a:spcPts val="1500"/>
              </a:lnSpc>
              <a:spcAft>
                <a:spcPts val="1000"/>
              </a:spcAft>
            </a:pPr>
            <a:endParaRPr lang="sv-SE" sz="1400" dirty="0">
              <a:effectLst/>
              <a:latin typeface="+mj-lt"/>
              <a:ea typeface="Georgia" panose="02040502050405020303" pitchFamily="18" charset="0"/>
              <a:cs typeface="Times New Roman" panose="02020603050405020304" pitchFamily="18" charset="0"/>
            </a:endParaRPr>
          </a:p>
          <a:p>
            <a:r>
              <a:rPr lang="sv-SE" sz="1800" dirty="0">
                <a:effectLst/>
                <a:latin typeface="Georgia" panose="02040502050405020303" pitchFamily="18" charset="0"/>
                <a:ea typeface="Georgia" panose="02040502050405020303" pitchFamily="18" charset="0"/>
                <a:cs typeface="Times New Roman" panose="02020603050405020304" pitchFamily="18" charset="0"/>
              </a:rPr>
              <a:t> </a:t>
            </a:r>
            <a:endParaRPr lang="sv-SE" sz="1400" dirty="0">
              <a:effectLst/>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92672127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903EE4B-1D22-21F8-E9ED-107873228CFD}"/>
              </a:ext>
            </a:extLst>
          </p:cNvPr>
          <p:cNvSpPr>
            <a:spLocks noGrp="1"/>
          </p:cNvSpPr>
          <p:nvPr>
            <p:ph type="ctrTitle"/>
          </p:nvPr>
        </p:nvSpPr>
        <p:spPr/>
        <p:txBody>
          <a:bodyPr/>
          <a:lstStyle/>
          <a:p>
            <a:pPr marL="0" indent="0">
              <a:buNone/>
            </a:pPr>
            <a:r>
              <a:rPr lang="sv-SE" sz="3600" dirty="0">
                <a:latin typeface="Times New Roman"/>
                <a:ea typeface="Calibri"/>
                <a:cs typeface="Calibri"/>
              </a:rPr>
              <a:t>3. Diskussion och input</a:t>
            </a:r>
          </a:p>
        </p:txBody>
      </p:sp>
    </p:spTree>
    <p:extLst>
      <p:ext uri="{BB962C8B-B14F-4D97-AF65-F5344CB8AC3E}">
        <p14:creationId xmlns:p14="http://schemas.microsoft.com/office/powerpoint/2010/main" val="231119034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4980321-E05C-EA4E-A1B8-81B5C798C9A0}"/>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9DE6A-55C0-4C4F-9889-E916206BDB1A}" type="datetime1">
              <a:rPr kumimoji="0" lang="sv-SE" sz="10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2025-05-22</a:t>
            </a:fld>
            <a:endPar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3" name="Platshållare för sidfot 2">
            <a:extLst>
              <a:ext uri="{FF2B5EF4-FFF2-40B4-BE49-F238E27FC236}">
                <a16:creationId xmlns:a16="http://schemas.microsoft.com/office/drawing/2014/main" id="{B06C2517-E5C6-33DB-ACD3-F01526099719}"/>
              </a:ext>
            </a:extLst>
          </p:cNvPr>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rPr>
              <a:t>Presentation</a:t>
            </a:r>
          </a:p>
        </p:txBody>
      </p:sp>
      <p:sp>
        <p:nvSpPr>
          <p:cNvPr id="4" name="Platshållare för bildnummer 3">
            <a:extLst>
              <a:ext uri="{FF2B5EF4-FFF2-40B4-BE49-F238E27FC236}">
                <a16:creationId xmlns:a16="http://schemas.microsoft.com/office/drawing/2014/main" id="{D75D07A6-7062-5980-81AC-6E9EF48FCB19}"/>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A53D8-D7BF-ED48-A5DE-B35EC4CD5AE9}" type="slidenum">
              <a:rPr kumimoji="0" lang="sv-SE" sz="10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5" name="Rubrik 4">
            <a:extLst>
              <a:ext uri="{FF2B5EF4-FFF2-40B4-BE49-F238E27FC236}">
                <a16:creationId xmlns:a16="http://schemas.microsoft.com/office/drawing/2014/main" id="{282AE15E-3DA5-9768-0C61-7559BEEE3B87}"/>
              </a:ext>
            </a:extLst>
          </p:cNvPr>
          <p:cNvSpPr>
            <a:spLocks noGrp="1"/>
          </p:cNvSpPr>
          <p:nvPr>
            <p:ph type="title"/>
          </p:nvPr>
        </p:nvSpPr>
        <p:spPr/>
        <p:txBody>
          <a:bodyPr/>
          <a:lstStyle/>
          <a:p>
            <a:r>
              <a:rPr lang="sv-SE">
                <a:ea typeface="Calibri Light"/>
                <a:cs typeface="Calibri Light"/>
              </a:rPr>
              <a:t>Vilka är vi?</a:t>
            </a:r>
          </a:p>
        </p:txBody>
      </p:sp>
      <p:sp>
        <p:nvSpPr>
          <p:cNvPr id="13" name="TextBox 12">
            <a:extLst>
              <a:ext uri="{FF2B5EF4-FFF2-40B4-BE49-F238E27FC236}">
                <a16:creationId xmlns:a16="http://schemas.microsoft.com/office/drawing/2014/main" id="{C3436999-461A-CEAB-4941-75AA74DC9831}"/>
              </a:ext>
            </a:extLst>
          </p:cNvPr>
          <p:cNvSpPr txBox="1"/>
          <p:nvPr/>
        </p:nvSpPr>
        <p:spPr>
          <a:xfrm>
            <a:off x="8118230" y="1758462"/>
            <a:ext cx="3651737" cy="1951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Calibri"/>
                <a:cs typeface="Calibri"/>
              </a:rPr>
              <a:t>Yvonne Ruwaida</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Calibri"/>
                <a:ea typeface="Calibri"/>
                <a:cs typeface="Calibri"/>
              </a:rPr>
              <a:t>Kraftsystemingenjör</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och</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affärsstrateg</a:t>
            </a:r>
            <a:r>
              <a:rPr kumimoji="0" lang="en-US" sz="1400" b="0" i="0" u="none" strike="noStrike" kern="1200" cap="none" spc="0" normalizeH="0" baseline="0" noProof="0">
                <a:ln>
                  <a:noFill/>
                </a:ln>
                <a:solidFill>
                  <a:srgbClr val="000000"/>
                </a:solidFill>
                <a:effectLst/>
                <a:uLnTx/>
                <a:uFillTx/>
                <a:latin typeface="Calibri"/>
                <a:ea typeface="Calibri"/>
                <a:cs typeface="Calibri"/>
              </a:rPr>
              <a:t> hos </a:t>
            </a:r>
            <a:r>
              <a:rPr kumimoji="0" lang="en-US" sz="1400" b="1" i="0" u="none" strike="noStrike" kern="1200" cap="none" spc="0" normalizeH="0" baseline="0" noProof="0">
                <a:ln>
                  <a:noFill/>
                </a:ln>
                <a:solidFill>
                  <a:srgbClr val="E6007E"/>
                </a:solidFill>
                <a:effectLst/>
                <a:uLnTx/>
                <a:uFillTx/>
                <a:latin typeface="Calibri"/>
                <a:ea typeface="Calibri"/>
                <a:cs typeface="Calibri"/>
              </a:rPr>
              <a:t>Vattenfall Eldistribution</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Calibri"/>
                <a:ea typeface="Calibri"/>
                <a:cs typeface="Calibri"/>
              </a:rPr>
              <a:t>Flexexpert</a:t>
            </a:r>
            <a:r>
              <a:rPr kumimoji="0" lang="en-US" sz="1400" b="0" i="0" u="none" strike="noStrike" kern="1200" cap="none" spc="0" normalizeH="0" baseline="0" noProof="0">
                <a:ln>
                  <a:noFill/>
                </a:ln>
                <a:solidFill>
                  <a:srgbClr val="000000"/>
                </a:solidFill>
                <a:effectLst/>
                <a:uLnTx/>
                <a:uFillTx/>
                <a:latin typeface="Calibri"/>
                <a:ea typeface="Calibri"/>
                <a:cs typeface="Calibri"/>
              </a:rPr>
              <a:t> hos </a:t>
            </a:r>
            <a:r>
              <a:rPr kumimoji="0" lang="en-US" sz="1400" b="1" i="0" u="none" strike="noStrike" kern="1200" cap="none" spc="0" normalizeH="0" baseline="0" noProof="0">
                <a:ln>
                  <a:noFill/>
                </a:ln>
                <a:solidFill>
                  <a:srgbClr val="E6007E"/>
                </a:solidFill>
                <a:effectLst/>
                <a:uLnTx/>
                <a:uFillTx/>
                <a:latin typeface="Calibri"/>
                <a:ea typeface="Calibri"/>
                <a:cs typeface="Calibri"/>
              </a:rPr>
              <a:t>Energiföretagen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och</a:t>
            </a:r>
            <a:r>
              <a:rPr kumimoji="0" lang="en-US" sz="1400" b="1" i="0" u="none" strike="noStrike" kern="1200" cap="none" spc="0" normalizeH="0" baseline="0" noProof="0">
                <a:ln>
                  <a:noFill/>
                </a:ln>
                <a:solidFill>
                  <a:srgbClr val="E6007E"/>
                </a:solidFill>
                <a:effectLst/>
                <a:uLnTx/>
                <a:uFillTx/>
                <a:latin typeface="Calibri"/>
                <a:ea typeface="Calibri"/>
                <a:cs typeface="Calibri"/>
              </a:rPr>
              <a:t> EU DSO Entity</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Calibri"/>
                <a:ea typeface="Calibri"/>
                <a:cs typeface="Calibri"/>
              </a:rPr>
              <a:t>Deltar</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i</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0" i="0" u="none" strike="noStrike" kern="1200" cap="none" spc="0" normalizeH="0" baseline="0" noProof="0" err="1">
                <a:ln>
                  <a:noFill/>
                </a:ln>
                <a:solidFill>
                  <a:srgbClr val="000000"/>
                </a:solidFill>
                <a:effectLst/>
                <a:uLnTx/>
                <a:uFillTx/>
                <a:latin typeface="Calibri"/>
                <a:ea typeface="Calibri"/>
                <a:cs typeface="Calibri"/>
              </a:rPr>
              <a:t>Energiföretagens</a:t>
            </a:r>
            <a:r>
              <a:rPr kumimoji="0" lang="en-US" sz="1400" b="0" i="0" u="none" strike="noStrike" kern="1200" cap="none" spc="0" normalizeH="0" baseline="0" noProof="0">
                <a:ln>
                  <a:noFill/>
                </a:ln>
                <a:solidFill>
                  <a:srgbClr val="000000"/>
                </a:solidFill>
                <a:effectLst/>
                <a:uLnTx/>
                <a:uFillTx/>
                <a:latin typeface="Calibri"/>
                <a:ea typeface="Calibri"/>
                <a:cs typeface="Calibri"/>
              </a:rPr>
              <a:t> </a:t>
            </a:r>
            <a:r>
              <a:rPr kumimoji="0" lang="en-US" sz="1400" b="1" i="0" u="none" strike="noStrike" kern="1200" cap="none" spc="0" normalizeH="0" baseline="0" noProof="0">
                <a:ln>
                  <a:noFill/>
                </a:ln>
                <a:solidFill>
                  <a:srgbClr val="E6007E"/>
                </a:solidFill>
                <a:effectLst/>
                <a:uLnTx/>
                <a:uFillTx/>
                <a:latin typeface="Calibri"/>
                <a:ea typeface="Calibri"/>
                <a:cs typeface="Calibri"/>
              </a:rPr>
              <a:t>AG Flex </a:t>
            </a:r>
            <a:r>
              <a:rPr kumimoji="0" lang="en-US" sz="1400" b="0" i="0" u="none" strike="noStrike" kern="1200" cap="none" spc="0" normalizeH="0" baseline="0" noProof="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i</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1" i="0" u="none" strike="noStrike" kern="1200" cap="none" spc="0" normalizeH="0" baseline="0" noProof="0" err="1">
                <a:ln>
                  <a:noFill/>
                </a:ln>
                <a:solidFill>
                  <a:srgbClr val="E6007E"/>
                </a:solidFill>
                <a:effectLst/>
                <a:uLnTx/>
                <a:uFillTx/>
                <a:latin typeface="Calibri"/>
                <a:ea typeface="+mn-ea"/>
                <a:cs typeface="Calibri"/>
              </a:rPr>
              <a:t>arbetsgruppen</a:t>
            </a:r>
            <a:r>
              <a:rPr kumimoji="0" lang="en-US" sz="1400" b="1" i="0" u="none" strike="noStrike" kern="1200" cap="none" spc="0" normalizeH="0" baseline="0" noProof="0">
                <a:ln>
                  <a:noFill/>
                </a:ln>
                <a:solidFill>
                  <a:srgbClr val="E6007E"/>
                </a:solidFill>
                <a:effectLst/>
                <a:uLnTx/>
                <a:uFillTx/>
                <a:latin typeface="Calibri"/>
                <a:ea typeface="+mn-ea"/>
                <a:cs typeface="Calibri"/>
              </a:rPr>
              <a:t> SOGL §182</a:t>
            </a: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Calibri"/>
              <a:cs typeface="Calibri"/>
            </a:endParaRPr>
          </a:p>
        </p:txBody>
      </p:sp>
      <p:sp>
        <p:nvSpPr>
          <p:cNvPr id="15" name="TextBox 14">
            <a:extLst>
              <a:ext uri="{FF2B5EF4-FFF2-40B4-BE49-F238E27FC236}">
                <a16:creationId xmlns:a16="http://schemas.microsoft.com/office/drawing/2014/main" id="{1F035D44-B7E9-884E-7925-E82B19F49E38}"/>
              </a:ext>
            </a:extLst>
          </p:cNvPr>
          <p:cNvSpPr txBox="1"/>
          <p:nvPr/>
        </p:nvSpPr>
        <p:spPr>
          <a:xfrm>
            <a:off x="2412998" y="1758460"/>
            <a:ext cx="3651737" cy="16804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Calibri"/>
                <a:cs typeface="Calibri"/>
              </a:rPr>
              <a:t>Per Wikström</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Calibri"/>
                <a:ea typeface="+mn-ea"/>
                <a:cs typeface="Calibri"/>
              </a:rPr>
              <a:t>Strateg</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kraftsystem</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Elmarknad</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samt</a:t>
            </a:r>
            <a:r>
              <a:rPr kumimoji="0" lang="en-US" sz="1400" b="0" i="0" u="none" strike="noStrike" kern="1200" cap="none" spc="0" normalizeH="0" baseline="0" noProof="0">
                <a:ln>
                  <a:noFill/>
                </a:ln>
                <a:solidFill>
                  <a:srgbClr val="000000"/>
                </a:solidFill>
                <a:effectLst/>
                <a:uLnTx/>
                <a:uFillTx/>
                <a:latin typeface="Calibri"/>
                <a:ea typeface="+mn-ea"/>
                <a:cs typeface="Calibri"/>
              </a:rPr>
              <a:t> DSO </a:t>
            </a:r>
            <a:r>
              <a:rPr kumimoji="0" lang="en-US" sz="1400" b="0" i="0" u="none" strike="noStrike" kern="1200" cap="none" spc="0" normalizeH="0" baseline="0" noProof="0" err="1">
                <a:ln>
                  <a:noFill/>
                </a:ln>
                <a:solidFill>
                  <a:srgbClr val="000000"/>
                </a:solidFill>
                <a:effectLst/>
                <a:uLnTx/>
                <a:uFillTx/>
                <a:latin typeface="Calibri"/>
                <a:ea typeface="+mn-ea"/>
                <a:cs typeface="Calibri"/>
              </a:rPr>
              <a:t>förflyttning</a:t>
            </a:r>
            <a:r>
              <a:rPr kumimoji="0" lang="en-US" sz="1400" b="0" i="0" u="none" strike="noStrike" kern="1200" cap="none" spc="0" normalizeH="0" baseline="0" noProof="0">
                <a:ln>
                  <a:noFill/>
                </a:ln>
                <a:solidFill>
                  <a:srgbClr val="000000"/>
                </a:solidFill>
                <a:effectLst/>
                <a:uLnTx/>
                <a:uFillTx/>
                <a:latin typeface="Calibri"/>
                <a:ea typeface="+mn-ea"/>
                <a:cs typeface="Calibri"/>
              </a:rPr>
              <a:t> hos </a:t>
            </a:r>
            <a:r>
              <a:rPr kumimoji="0" lang="en-US" sz="1400" b="1" i="0" u="none" strike="noStrike" kern="1200" cap="none" spc="0" normalizeH="0" baseline="0" noProof="0">
                <a:ln>
                  <a:noFill/>
                </a:ln>
                <a:solidFill>
                  <a:srgbClr val="E6007E"/>
                </a:solidFill>
                <a:effectLst/>
                <a:uLnTx/>
                <a:uFillTx/>
                <a:latin typeface="Calibri"/>
                <a:ea typeface="+mn-ea"/>
                <a:cs typeface="Calibri"/>
              </a:rPr>
              <a:t>Ellevio</a:t>
            </a:r>
            <a:endParaRPr lang="en-US" sz="1400" b="1" i="0" u="none" strike="noStrike" kern="1200" cap="none" spc="0" normalizeH="0" baseline="0" noProof="0">
              <a:ln>
                <a:noFill/>
              </a:ln>
              <a:solidFill>
                <a:srgbClr val="E6007E"/>
              </a:solidFill>
              <a:effectLst/>
              <a:uLnTx/>
              <a:uFillTx/>
              <a:latin typeface="Calibri"/>
              <a:cs typeface="Calibri"/>
            </a:endParaRPr>
          </a:p>
          <a:p>
            <a:pPr marL="0" marR="0" lvl="0" indent="0" algn="l" defTabSz="914400" rtl="0" eaLnBrk="1" fontAlgn="auto" latinLnBrk="0" hangingPunct="1">
              <a:lnSpc>
                <a:spcPct val="90000"/>
              </a:lnSpc>
              <a:spcBef>
                <a:spcPts val="600"/>
              </a:spcBef>
              <a:spcAft>
                <a:spcPts val="0"/>
              </a:spcAft>
              <a:buClrTx/>
              <a:buSzTx/>
              <a:buFontTx/>
              <a:buNone/>
              <a:tabLst/>
              <a:defRPr/>
            </a:pPr>
            <a:r>
              <a:rPr lang="en-US" sz="1400">
                <a:solidFill>
                  <a:srgbClr val="000000"/>
                </a:solidFill>
                <a:latin typeface="Calibri"/>
                <a:cs typeface="Calibri"/>
              </a:rPr>
              <a:t>Deltar</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i</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1" i="0" u="none" strike="noStrike" kern="1200" cap="none" spc="0" normalizeH="0" baseline="0" noProof="0" err="1">
                <a:ln>
                  <a:noFill/>
                </a:ln>
                <a:solidFill>
                  <a:srgbClr val="E6007E"/>
                </a:solidFill>
                <a:effectLst/>
                <a:uLnTx/>
                <a:uFillTx/>
                <a:latin typeface="Calibri"/>
                <a:ea typeface="+mn-ea"/>
                <a:cs typeface="Calibri"/>
              </a:rPr>
              <a:t>arbetsgruppen</a:t>
            </a:r>
            <a:r>
              <a:rPr kumimoji="0" lang="en-US" sz="1400" b="1" i="0" u="none" strike="noStrike" kern="1200" cap="none" spc="0" normalizeH="0" baseline="0" noProof="0">
                <a:ln>
                  <a:noFill/>
                </a:ln>
                <a:solidFill>
                  <a:srgbClr val="E6007E"/>
                </a:solidFill>
                <a:effectLst/>
                <a:uLnTx/>
                <a:uFillTx/>
                <a:latin typeface="Calibri"/>
                <a:ea typeface="+mn-ea"/>
                <a:cs typeface="Calibri"/>
              </a:rPr>
              <a:t> SOGL §182</a:t>
            </a:r>
            <a:endParaRPr lang="en-US" sz="1400" b="1" i="0" u="none" strike="noStrike" kern="1200" cap="none" spc="0" normalizeH="0" baseline="0" noProof="0">
              <a:ln>
                <a:noFill/>
              </a:ln>
              <a:solidFill>
                <a:srgbClr val="E6007E"/>
              </a:solidFill>
              <a:effectLst/>
              <a:uLnTx/>
              <a:uFillTx/>
              <a:latin typeface="Calibri"/>
              <a:cs typeface="Calibri"/>
            </a:endParaRP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Calibri"/>
              </a:rPr>
              <a:t>Deltar </a:t>
            </a:r>
            <a:r>
              <a:rPr kumimoji="0" lang="en-US" sz="1400" b="0" i="0" u="none" strike="noStrike" kern="1200" cap="none" spc="0" normalizeH="0" baseline="0" noProof="0" err="1">
                <a:ln>
                  <a:noFill/>
                </a:ln>
                <a:solidFill>
                  <a:srgbClr val="000000"/>
                </a:solidFill>
                <a:effectLst/>
                <a:uLnTx/>
                <a:uFillTx/>
                <a:latin typeface="Calibri"/>
                <a:ea typeface="+mn-ea"/>
                <a:cs typeface="Calibri"/>
              </a:rPr>
              <a:t>olika</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nationella</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internationella</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grupper</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råd</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kopplat</a:t>
            </a:r>
            <a:r>
              <a:rPr kumimoji="0" lang="en-US" sz="1400" b="0" i="0" u="none" strike="noStrike" kern="1200" cap="none" spc="0" normalizeH="0" baseline="0" noProof="0">
                <a:ln>
                  <a:noFill/>
                </a:ln>
                <a:solidFill>
                  <a:srgbClr val="000000"/>
                </a:solidFill>
                <a:effectLst/>
                <a:uLnTx/>
                <a:uFillTx/>
                <a:latin typeface="Calibri"/>
                <a:ea typeface="+mn-ea"/>
                <a:cs typeface="Calibri"/>
              </a:rPr>
              <a:t> till </a:t>
            </a:r>
            <a:r>
              <a:rPr kumimoji="0" lang="en-US" sz="1400" b="0" i="0" u="none" strike="noStrike" kern="1200" cap="none" spc="0" normalizeH="0" baseline="0" noProof="0" err="1">
                <a:ln>
                  <a:noFill/>
                </a:ln>
                <a:solidFill>
                  <a:srgbClr val="000000"/>
                </a:solidFill>
                <a:effectLst/>
                <a:uLnTx/>
                <a:uFillTx/>
                <a:latin typeface="Calibri"/>
                <a:ea typeface="+mn-ea"/>
                <a:cs typeface="Calibri"/>
              </a:rPr>
              <a:t>elmarknad</a:t>
            </a:r>
            <a:r>
              <a:rPr kumimoji="0" lang="en-US" sz="1400" b="0" i="0" u="none" strike="noStrike" kern="1200" cap="none" spc="0" normalizeH="0" baseline="0" noProof="0">
                <a:ln>
                  <a:noFill/>
                </a:ln>
                <a:solidFill>
                  <a:srgbClr val="000000"/>
                </a:solidFill>
                <a:effectLst/>
                <a:uLnTx/>
                <a:uFillTx/>
                <a:latin typeface="Calibri"/>
                <a:ea typeface="+mn-ea"/>
                <a:cs typeface="Calibri"/>
              </a:rPr>
              <a:t>, </a:t>
            </a:r>
            <a:r>
              <a:rPr kumimoji="0" lang="en-US" sz="1400" b="0" i="0" u="none" strike="noStrike" kern="1200" cap="none" spc="0" normalizeH="0" baseline="0" noProof="0" err="1">
                <a:ln>
                  <a:noFill/>
                </a:ln>
                <a:solidFill>
                  <a:srgbClr val="000000"/>
                </a:solidFill>
                <a:effectLst/>
                <a:uLnTx/>
                <a:uFillTx/>
                <a:latin typeface="Calibri"/>
                <a:ea typeface="+mn-ea"/>
                <a:cs typeface="Calibri"/>
              </a:rPr>
              <a:t>reglering</a:t>
            </a:r>
            <a:r>
              <a:rPr kumimoji="0" lang="en-US" sz="1400" b="0" i="0" u="none" strike="noStrike" kern="1200" cap="none" spc="0" normalizeH="0" baseline="0" noProof="0">
                <a:ln>
                  <a:noFill/>
                </a:ln>
                <a:solidFill>
                  <a:srgbClr val="000000"/>
                </a:solidFill>
                <a:effectLst/>
                <a:uLnTx/>
                <a:uFillTx/>
                <a:latin typeface="Calibri"/>
                <a:ea typeface="+mn-ea"/>
                <a:cs typeface="Calibri"/>
              </a:rPr>
              <a:t> etc.</a:t>
            </a:r>
            <a:endParaRPr lang="en-US" sz="1400" b="0" i="0" u="none" strike="noStrike" kern="1200" cap="none" spc="0" normalizeH="0" baseline="0" noProof="0">
              <a:ln>
                <a:noFill/>
              </a:ln>
              <a:solidFill>
                <a:srgbClr val="000000"/>
              </a:solidFill>
              <a:effectLst/>
              <a:uLnTx/>
              <a:uFillTx/>
              <a:latin typeface="Calibri"/>
              <a:cs typeface="Calibri"/>
            </a:endParaRPr>
          </a:p>
        </p:txBody>
      </p:sp>
      <p:sp>
        <p:nvSpPr>
          <p:cNvPr id="16" name="TextBox 15">
            <a:extLst>
              <a:ext uri="{FF2B5EF4-FFF2-40B4-BE49-F238E27FC236}">
                <a16:creationId xmlns:a16="http://schemas.microsoft.com/office/drawing/2014/main" id="{8C84E640-125E-FF98-4A79-1EFA1D63AEB2}"/>
              </a:ext>
            </a:extLst>
          </p:cNvPr>
          <p:cNvSpPr txBox="1"/>
          <p:nvPr/>
        </p:nvSpPr>
        <p:spPr>
          <a:xfrm>
            <a:off x="2412998" y="4270269"/>
            <a:ext cx="3651737" cy="1834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Calibri"/>
                <a:cs typeface="Calibri"/>
              </a:rPr>
              <a:t>Erika Antonsson</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a:ea typeface="+mn-ea"/>
                <a:cs typeface="Calibri"/>
              </a:rPr>
              <a:t>Affärsutvecklare</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1" i="0" u="none" strike="noStrike" kern="1200" cap="none" spc="0" normalizeH="0" baseline="0" noProof="0" dirty="0">
                <a:ln>
                  <a:noFill/>
                </a:ln>
                <a:solidFill>
                  <a:srgbClr val="E6007E"/>
                </a:solidFill>
                <a:effectLst/>
                <a:uLnTx/>
                <a:uFillTx/>
                <a:latin typeface="Calibri"/>
                <a:ea typeface="+mn-ea"/>
                <a:cs typeface="Calibri"/>
              </a:rPr>
              <a:t>Jönköping </a:t>
            </a:r>
            <a:r>
              <a:rPr kumimoji="0" lang="en-US" sz="1400" b="1" i="0" u="none" strike="noStrike" kern="1200" cap="none" spc="0" normalizeH="0" baseline="0" noProof="0" dirty="0" err="1">
                <a:ln>
                  <a:noFill/>
                </a:ln>
                <a:solidFill>
                  <a:srgbClr val="E6007E"/>
                </a:solidFill>
                <a:effectLst/>
                <a:uLnTx/>
                <a:uFillTx/>
                <a:latin typeface="Calibri"/>
                <a:ea typeface="+mn-ea"/>
                <a:cs typeface="Calibri"/>
              </a:rPr>
              <a:t>Energi</a:t>
            </a: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a:ea typeface="+mn-ea"/>
                <a:cs typeface="Calibri"/>
              </a:rPr>
              <a:t>Deltar</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i</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Energiföretagens</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1" i="0" u="none" strike="noStrike" kern="1200" cap="none" spc="0" normalizeH="0" baseline="0" noProof="0" dirty="0">
                <a:ln>
                  <a:noFill/>
                </a:ln>
                <a:solidFill>
                  <a:srgbClr val="E6007E"/>
                </a:solidFill>
                <a:effectLst/>
                <a:uLnTx/>
                <a:uFillTx/>
                <a:latin typeface="Calibri"/>
                <a:ea typeface="+mn-ea"/>
                <a:cs typeface="Calibri"/>
              </a:rPr>
              <a:t>AG Flex</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och</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i</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1" i="0" u="none" strike="noStrike" kern="1200" cap="none" spc="0" normalizeH="0" baseline="0" noProof="0" dirty="0" err="1">
                <a:ln>
                  <a:noFill/>
                </a:ln>
                <a:solidFill>
                  <a:srgbClr val="E6007E"/>
                </a:solidFill>
                <a:effectLst/>
                <a:uLnTx/>
                <a:uFillTx/>
                <a:latin typeface="Calibri"/>
                <a:ea typeface="+mn-ea"/>
                <a:cs typeface="Calibri"/>
              </a:rPr>
              <a:t>arbetsgruppen</a:t>
            </a:r>
            <a:r>
              <a:rPr kumimoji="0" lang="en-US" sz="1400" b="1" i="0" u="none" strike="noStrike" kern="1200" cap="none" spc="0" normalizeH="0" baseline="0" noProof="0" dirty="0">
                <a:ln>
                  <a:noFill/>
                </a:ln>
                <a:solidFill>
                  <a:srgbClr val="E6007E"/>
                </a:solidFill>
                <a:effectLst/>
                <a:uLnTx/>
                <a:uFillTx/>
                <a:latin typeface="Calibri"/>
                <a:ea typeface="+mn-ea"/>
                <a:cs typeface="Calibri"/>
              </a:rPr>
              <a:t> SOGL §182</a:t>
            </a:r>
          </a:p>
          <a:p>
            <a:pPr marL="0" marR="0" lvl="0" indent="0" algn="l" defTabSz="914400">
              <a:lnSpc>
                <a:spcPct val="90000"/>
              </a:lnSpc>
              <a:spcBef>
                <a:spcPts val="600"/>
              </a:spcBef>
              <a:spcAft>
                <a:spcPts val="0"/>
              </a:spcAft>
              <a:buClrTx/>
              <a:buSzTx/>
              <a:buFontTx/>
              <a:buNone/>
              <a:tabLst/>
              <a:defRPr/>
            </a:pPr>
            <a:endParaRPr lang="en-US" sz="1400" b="1" i="0" u="none" strike="noStrike" kern="1200" cap="none" spc="0" normalizeH="0" baseline="0" noProof="0" dirty="0">
              <a:ln>
                <a:noFill/>
              </a:ln>
              <a:solidFill>
                <a:srgbClr val="E6007E"/>
              </a:solidFill>
              <a:effectLst/>
              <a:uLnTx/>
              <a:uFillTx/>
              <a:latin typeface="Calibri"/>
              <a:cs typeface="Calibri"/>
            </a:endParaRPr>
          </a:p>
          <a:p>
            <a:pPr>
              <a:lnSpc>
                <a:spcPct val="90000"/>
              </a:lnSpc>
              <a:spcBef>
                <a:spcPts val="600"/>
              </a:spcBef>
              <a:defRPr/>
            </a:pPr>
            <a:endParaRPr lang="en-US" sz="1400" dirty="0">
              <a:latin typeface="Calibri"/>
              <a:cs typeface="Calibri"/>
            </a:endParaRPr>
          </a:p>
          <a:p>
            <a:pPr>
              <a:lnSpc>
                <a:spcPct val="90000"/>
              </a:lnSpc>
              <a:spcBef>
                <a:spcPts val="600"/>
              </a:spcBef>
              <a:defRPr/>
            </a:pPr>
            <a:endParaRPr lang="en-US" sz="1400" dirty="0">
              <a:solidFill>
                <a:srgbClr val="000000"/>
              </a:solidFill>
              <a:latin typeface="Calibri"/>
              <a:cs typeface="Calibri"/>
            </a:endParaRPr>
          </a:p>
        </p:txBody>
      </p:sp>
      <p:pic>
        <p:nvPicPr>
          <p:cNvPr id="8" name="Picture 7">
            <a:extLst>
              <a:ext uri="{FF2B5EF4-FFF2-40B4-BE49-F238E27FC236}">
                <a16:creationId xmlns:a16="http://schemas.microsoft.com/office/drawing/2014/main" id="{D19C1600-2474-CF0E-C2D9-B30DFBA09885}"/>
              </a:ext>
            </a:extLst>
          </p:cNvPr>
          <p:cNvPicPr>
            <a:picLocks noChangeAspect="1"/>
          </p:cNvPicPr>
          <p:nvPr/>
        </p:nvPicPr>
        <p:blipFill>
          <a:blip r:embed="rId2"/>
          <a:srcRect l="1428" t="-207" r="330" b="26673"/>
          <a:stretch/>
        </p:blipFill>
        <p:spPr>
          <a:xfrm>
            <a:off x="717443" y="1805583"/>
            <a:ext cx="1538042" cy="1439178"/>
          </a:xfrm>
          <a:prstGeom prst="rect">
            <a:avLst/>
          </a:prstGeom>
        </p:spPr>
      </p:pic>
      <p:pic>
        <p:nvPicPr>
          <p:cNvPr id="2050" name="Picture 2" descr="Profilbild av Erika Antonsson">
            <a:extLst>
              <a:ext uri="{FF2B5EF4-FFF2-40B4-BE49-F238E27FC236}">
                <a16:creationId xmlns:a16="http://schemas.microsoft.com/office/drawing/2014/main" id="{60D44BEA-0AB8-0B96-DBEB-DAF0A2C793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418" y="4270269"/>
            <a:ext cx="1543182" cy="1543182"/>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Yvonne Ruwaida 💚 – Energiföretagen Sverige | LinkedIn">
            <a:extLst>
              <a:ext uri="{FF2B5EF4-FFF2-40B4-BE49-F238E27FC236}">
                <a16:creationId xmlns:a16="http://schemas.microsoft.com/office/drawing/2014/main" id="{F5182C76-F809-0B48-B307-9EE037217163}"/>
              </a:ext>
            </a:extLst>
          </p:cNvPr>
          <p:cNvPicPr>
            <a:picLocks noChangeAspect="1"/>
          </p:cNvPicPr>
          <p:nvPr/>
        </p:nvPicPr>
        <p:blipFill>
          <a:blip r:embed="rId4"/>
          <a:stretch>
            <a:fillRect/>
          </a:stretch>
        </p:blipFill>
        <p:spPr>
          <a:xfrm>
            <a:off x="6395357" y="1805214"/>
            <a:ext cx="1442358" cy="1442358"/>
          </a:xfrm>
          <a:prstGeom prst="rect">
            <a:avLst/>
          </a:prstGeom>
        </p:spPr>
      </p:pic>
    </p:spTree>
    <p:extLst>
      <p:ext uri="{BB962C8B-B14F-4D97-AF65-F5344CB8AC3E}">
        <p14:creationId xmlns:p14="http://schemas.microsoft.com/office/powerpoint/2010/main" val="296837686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Personer som spelar pussel">
            <a:extLst>
              <a:ext uri="{FF2B5EF4-FFF2-40B4-BE49-F238E27FC236}">
                <a16:creationId xmlns:a16="http://schemas.microsoft.com/office/drawing/2014/main" id="{A15A12C0-5013-E0C5-7C41-75890F00AA71}"/>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val="0"/>
              </a:ext>
            </a:extLst>
          </a:blip>
          <a:srcRect t="9265" b="12649"/>
          <a:stretch/>
        </p:blipFill>
        <p:spPr>
          <a:xfrm>
            <a:off x="20" y="-1588"/>
            <a:ext cx="12191980" cy="6354763"/>
          </a:xfrm>
          <a:solidFill>
            <a:schemeClr val="bg1"/>
          </a:solidFill>
        </p:spPr>
      </p:pic>
      <p:sp>
        <p:nvSpPr>
          <p:cNvPr id="3" name="Platshållare för datum 2">
            <a:extLst>
              <a:ext uri="{FF2B5EF4-FFF2-40B4-BE49-F238E27FC236}">
                <a16:creationId xmlns:a16="http://schemas.microsoft.com/office/drawing/2014/main" id="{A38E6332-A9EC-83C0-9A1E-529CF8A0DAC9}"/>
              </a:ext>
            </a:extLst>
          </p:cNvPr>
          <p:cNvSpPr>
            <a:spLocks noGrp="1"/>
          </p:cNvSpPr>
          <p:nvPr>
            <p:ph type="dt" sz="half" idx="14"/>
          </p:nvPr>
        </p:nvSpPr>
        <p:spPr>
          <a:xfrm>
            <a:off x="10620375" y="6516000"/>
            <a:ext cx="679450" cy="177800"/>
          </a:xfrm>
        </p:spPr>
        <p:txBody>
          <a:bodyPr anchor="t">
            <a:normAutofit fontScale="62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26C65DB-950E-4B93-95FB-3EFBFDE9EDC7}" type="datetime1">
              <a:rPr kumimoji="0" lang="sv-SE" sz="10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2025-05-22</a:t>
            </a:fld>
            <a:endPar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 name="Platshållare för sidfot 3">
            <a:extLst>
              <a:ext uri="{FF2B5EF4-FFF2-40B4-BE49-F238E27FC236}">
                <a16:creationId xmlns:a16="http://schemas.microsoft.com/office/drawing/2014/main" id="{948A0A9C-777F-7DED-54D0-15DFBCF2BABB}"/>
              </a:ext>
            </a:extLst>
          </p:cNvPr>
          <p:cNvSpPr>
            <a:spLocks noGrp="1"/>
          </p:cNvSpPr>
          <p:nvPr>
            <p:ph type="ftr" sz="quarter" idx="15"/>
          </p:nvPr>
        </p:nvSpPr>
        <p:spPr>
          <a:xfrm>
            <a:off x="2016000" y="6516000"/>
            <a:ext cx="8100000" cy="177800"/>
          </a:xfrm>
        </p:spPr>
        <p:txBody>
          <a:bodyPr anchor="t">
            <a:normAutofit fontScale="62500" lnSpcReduction="20000"/>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rPr>
              <a:t>Presentation</a:t>
            </a:r>
          </a:p>
        </p:txBody>
      </p:sp>
      <p:sp>
        <p:nvSpPr>
          <p:cNvPr id="5" name="Platshållare för bildnummer 4">
            <a:extLst>
              <a:ext uri="{FF2B5EF4-FFF2-40B4-BE49-F238E27FC236}">
                <a16:creationId xmlns:a16="http://schemas.microsoft.com/office/drawing/2014/main" id="{398B2F2B-72D4-DE67-CE7A-C3180090A85E}"/>
              </a:ext>
            </a:extLst>
          </p:cNvPr>
          <p:cNvSpPr>
            <a:spLocks noGrp="1"/>
          </p:cNvSpPr>
          <p:nvPr>
            <p:ph type="sldNum" sz="quarter" idx="16"/>
          </p:nvPr>
        </p:nvSpPr>
        <p:spPr>
          <a:xfrm>
            <a:off x="11472863" y="6516000"/>
            <a:ext cx="358775" cy="179388"/>
          </a:xfrm>
        </p:spPr>
        <p:txBody>
          <a:bodyPr anchor="t">
            <a:normAutofit fontScale="70000" lnSpcReduction="2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BE3BFEF-D0F0-5947-84C4-ED8DA18B5127}" type="slidenum">
              <a:rPr kumimoji="0" lang="sv-SE" sz="10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sv-SE" sz="10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6" name="Rubrik 5">
            <a:extLst>
              <a:ext uri="{FF2B5EF4-FFF2-40B4-BE49-F238E27FC236}">
                <a16:creationId xmlns:a16="http://schemas.microsoft.com/office/drawing/2014/main" id="{A541DC1E-2B05-4673-D0E0-8A44B095C563}"/>
              </a:ext>
            </a:extLst>
          </p:cNvPr>
          <p:cNvSpPr>
            <a:spLocks noGrp="1"/>
          </p:cNvSpPr>
          <p:nvPr>
            <p:ph type="title"/>
          </p:nvPr>
        </p:nvSpPr>
        <p:spPr>
          <a:xfrm>
            <a:off x="405331" y="4751902"/>
            <a:ext cx="8677275" cy="981075"/>
          </a:xfrm>
        </p:spPr>
        <p:txBody>
          <a:bodyPr wrap="square" anchor="b">
            <a:noAutofit/>
          </a:bodyPr>
          <a:lstStyle/>
          <a:p>
            <a:r>
              <a:rPr lang="sv-SE" sz="4200">
                <a:solidFill>
                  <a:schemeClr val="tx1"/>
                </a:solidFill>
              </a:rPr>
              <a:t>SOGL §182</a:t>
            </a:r>
            <a:br>
              <a:rPr lang="sv-SE" sz="4200">
                <a:solidFill>
                  <a:schemeClr val="tx1"/>
                </a:solidFill>
              </a:rPr>
            </a:br>
            <a:r>
              <a:rPr lang="sv-SE" sz="4200">
                <a:solidFill>
                  <a:schemeClr val="tx1"/>
                </a:solidFill>
              </a:rPr>
              <a:t>- Ett nätkodsarbete för att hantera att kunder deltar på balansmarknaden</a:t>
            </a:r>
          </a:p>
        </p:txBody>
      </p:sp>
      <p:sp>
        <p:nvSpPr>
          <p:cNvPr id="7" name="Rubrik 5">
            <a:extLst>
              <a:ext uri="{FF2B5EF4-FFF2-40B4-BE49-F238E27FC236}">
                <a16:creationId xmlns:a16="http://schemas.microsoft.com/office/drawing/2014/main" id="{30556319-73E7-41B1-CF6C-7355FDF9843C}"/>
              </a:ext>
            </a:extLst>
          </p:cNvPr>
          <p:cNvSpPr txBox="1">
            <a:spLocks/>
          </p:cNvSpPr>
          <p:nvPr/>
        </p:nvSpPr>
        <p:spPr bwMode="auto">
          <a:xfrm>
            <a:off x="489346" y="508148"/>
            <a:ext cx="86772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noAutofit/>
          </a:bodyPr>
          <a:lstStyle>
            <a:lvl1pPr algn="l" rtl="0" eaLnBrk="0" fontAlgn="base" hangingPunct="0">
              <a:lnSpc>
                <a:spcPct val="85000"/>
              </a:lnSpc>
              <a:spcBef>
                <a:spcPct val="0"/>
              </a:spcBef>
              <a:spcAft>
                <a:spcPct val="0"/>
              </a:spcAft>
              <a:defRPr sz="3600" kern="1200">
                <a:solidFill>
                  <a:schemeClr val="bg1"/>
                </a:solidFill>
                <a:latin typeface="+mj-lt"/>
                <a:ea typeface="+mj-ea"/>
                <a:cs typeface="+mj-cs"/>
              </a:defRPr>
            </a:lvl1pPr>
            <a:lvl2pPr algn="l" rtl="0" eaLnBrk="0" fontAlgn="base" hangingPunct="0">
              <a:lnSpc>
                <a:spcPct val="85000"/>
              </a:lnSpc>
              <a:spcBef>
                <a:spcPct val="0"/>
              </a:spcBef>
              <a:spcAft>
                <a:spcPct val="0"/>
              </a:spcAft>
              <a:defRPr sz="3600">
                <a:solidFill>
                  <a:schemeClr val="tx2"/>
                </a:solidFill>
                <a:latin typeface="Calibri" charset="0"/>
              </a:defRPr>
            </a:lvl2pPr>
            <a:lvl3pPr algn="l" rtl="0" eaLnBrk="0" fontAlgn="base" hangingPunct="0">
              <a:lnSpc>
                <a:spcPct val="85000"/>
              </a:lnSpc>
              <a:spcBef>
                <a:spcPct val="0"/>
              </a:spcBef>
              <a:spcAft>
                <a:spcPct val="0"/>
              </a:spcAft>
              <a:defRPr sz="3600">
                <a:solidFill>
                  <a:schemeClr val="tx2"/>
                </a:solidFill>
                <a:latin typeface="Calibri" charset="0"/>
              </a:defRPr>
            </a:lvl3pPr>
            <a:lvl4pPr algn="l" rtl="0" eaLnBrk="0" fontAlgn="base" hangingPunct="0">
              <a:lnSpc>
                <a:spcPct val="85000"/>
              </a:lnSpc>
              <a:spcBef>
                <a:spcPct val="0"/>
              </a:spcBef>
              <a:spcAft>
                <a:spcPct val="0"/>
              </a:spcAft>
              <a:defRPr sz="3600">
                <a:solidFill>
                  <a:schemeClr val="tx2"/>
                </a:solidFill>
                <a:latin typeface="Calibri" charset="0"/>
              </a:defRPr>
            </a:lvl4pPr>
            <a:lvl5pPr algn="l" rtl="0" eaLnBrk="0" fontAlgn="base" hangingPunct="0">
              <a:lnSpc>
                <a:spcPct val="85000"/>
              </a:lnSpc>
              <a:spcBef>
                <a:spcPct val="0"/>
              </a:spcBef>
              <a:spcAft>
                <a:spcPct val="0"/>
              </a:spcAft>
              <a:defRPr sz="3600">
                <a:solidFill>
                  <a:schemeClr val="tx2"/>
                </a:solidFill>
                <a:latin typeface="Calibri" charset="0"/>
              </a:defRPr>
            </a:lvl5pPr>
            <a:lvl6pPr marL="457200" algn="l" rtl="0" fontAlgn="base">
              <a:lnSpc>
                <a:spcPct val="85000"/>
              </a:lnSpc>
              <a:spcBef>
                <a:spcPct val="0"/>
              </a:spcBef>
              <a:spcAft>
                <a:spcPct val="0"/>
              </a:spcAft>
              <a:defRPr sz="3600">
                <a:solidFill>
                  <a:schemeClr val="tx2"/>
                </a:solidFill>
                <a:latin typeface="Calibri" charset="0"/>
              </a:defRPr>
            </a:lvl6pPr>
            <a:lvl7pPr marL="914400" algn="l" rtl="0" fontAlgn="base">
              <a:lnSpc>
                <a:spcPct val="85000"/>
              </a:lnSpc>
              <a:spcBef>
                <a:spcPct val="0"/>
              </a:spcBef>
              <a:spcAft>
                <a:spcPct val="0"/>
              </a:spcAft>
              <a:defRPr sz="3600">
                <a:solidFill>
                  <a:schemeClr val="tx2"/>
                </a:solidFill>
                <a:latin typeface="Calibri" charset="0"/>
              </a:defRPr>
            </a:lvl7pPr>
            <a:lvl8pPr marL="1371600" algn="l" rtl="0" fontAlgn="base">
              <a:lnSpc>
                <a:spcPct val="85000"/>
              </a:lnSpc>
              <a:spcBef>
                <a:spcPct val="0"/>
              </a:spcBef>
              <a:spcAft>
                <a:spcPct val="0"/>
              </a:spcAft>
              <a:defRPr sz="3600">
                <a:solidFill>
                  <a:schemeClr val="tx2"/>
                </a:solidFill>
                <a:latin typeface="Calibri" charset="0"/>
              </a:defRPr>
            </a:lvl8pPr>
            <a:lvl9pPr marL="1828800" algn="l" rtl="0" fontAlgn="base">
              <a:lnSpc>
                <a:spcPct val="85000"/>
              </a:lnSpc>
              <a:spcBef>
                <a:spcPct val="0"/>
              </a:spcBef>
              <a:spcAft>
                <a:spcPct val="0"/>
              </a:spcAft>
              <a:defRPr sz="3600">
                <a:solidFill>
                  <a:schemeClr val="tx2"/>
                </a:solidFill>
                <a:latin typeface="Calibri"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sv-SE" sz="4200" b="0" i="0" u="none" strike="noStrike" kern="1200" cap="none" spc="0" normalizeH="0" baseline="0" noProof="0">
                <a:ln>
                  <a:noFill/>
                </a:ln>
                <a:solidFill>
                  <a:srgbClr val="000000"/>
                </a:solidFill>
                <a:effectLst/>
                <a:uLnTx/>
                <a:uFillTx/>
                <a:latin typeface="Calibri Light"/>
                <a:ea typeface="+mj-ea"/>
                <a:cs typeface="+mj-cs"/>
              </a:rPr>
              <a:t>Tack för ert deltagande!</a:t>
            </a:r>
            <a:endParaRPr kumimoji="0" lang="en-US" sz="3600" b="0" i="0" u="none" strike="noStrike" kern="1200" cap="none" spc="0" normalizeH="0" baseline="0" noProof="0">
              <a:ln>
                <a:noFill/>
              </a:ln>
              <a:solidFill>
                <a:prstClr val="white"/>
              </a:solidFill>
              <a:effectLst/>
              <a:uLnTx/>
              <a:uFillTx/>
              <a:latin typeface="Calibri Light"/>
              <a:ea typeface="+mj-ea"/>
              <a:cs typeface="+mj-cs"/>
            </a:endParaRPr>
          </a:p>
        </p:txBody>
      </p:sp>
    </p:spTree>
    <p:extLst>
      <p:ext uri="{BB962C8B-B14F-4D97-AF65-F5344CB8AC3E}">
        <p14:creationId xmlns:p14="http://schemas.microsoft.com/office/powerpoint/2010/main" val="73653974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rmAutofit/>
          </a:bodyPr>
          <a:lstStyle/>
          <a:p>
            <a:pPr marL="342900" indent="-342900">
              <a:buFont typeface="+mj-lt"/>
              <a:buAutoNum type="arabicParenR"/>
            </a:pPr>
            <a:r>
              <a:rPr lang="sv-SE" sz="1400" dirty="0">
                <a:cs typeface="Times New Roman"/>
              </a:rPr>
              <a:t>Bakgrund</a:t>
            </a:r>
          </a:p>
          <a:p>
            <a:pPr marL="1028700" lvl="1" indent="-342900">
              <a:buAutoNum type="arabicParenR"/>
            </a:pPr>
            <a:r>
              <a:rPr lang="sv-SE" sz="1400" dirty="0">
                <a:cs typeface="Times New Roman"/>
              </a:rPr>
              <a:t>SOGL §182</a:t>
            </a:r>
          </a:p>
          <a:p>
            <a:pPr marL="1028700" lvl="1" indent="-342900">
              <a:buAutoNum type="arabicParenR"/>
            </a:pPr>
            <a:r>
              <a:rPr lang="sv-SE" sz="1400" dirty="0">
                <a:cs typeface="Times New Roman"/>
              </a:rPr>
              <a:t>Arbetet hitintills</a:t>
            </a:r>
          </a:p>
          <a:p>
            <a:pPr marL="1028700" lvl="1" indent="-342900">
              <a:buAutoNum type="arabicParenR"/>
            </a:pPr>
            <a:r>
              <a:rPr lang="sv-SE" sz="1400" dirty="0">
                <a:cs typeface="Times New Roman"/>
              </a:rPr>
              <a:t>Tidsplan och fortsatt process</a:t>
            </a:r>
          </a:p>
          <a:p>
            <a:pPr marL="342900" indent="-342900">
              <a:buAutoNum type="arabicParenR"/>
            </a:pPr>
            <a:r>
              <a:rPr lang="sv-SE" sz="1400" dirty="0">
                <a:cs typeface="Times New Roman"/>
              </a:rPr>
              <a:t>Avtalsinnehåll DSO-TSO</a:t>
            </a:r>
          </a:p>
          <a:p>
            <a:pPr marL="342900" indent="-342900">
              <a:buAutoNum type="arabicParenR"/>
            </a:pPr>
            <a:r>
              <a:rPr lang="sv-SE" sz="1400" dirty="0">
                <a:cs typeface="Times New Roman"/>
              </a:rPr>
              <a:t>Diskussion och input</a:t>
            </a:r>
          </a:p>
          <a:p>
            <a:pPr lvl="1" indent="0">
              <a:buNone/>
            </a:pPr>
            <a:endParaRPr lang="sv-SE" sz="1400" dirty="0">
              <a:cs typeface="Times New Roman"/>
            </a:endParaRPr>
          </a:p>
        </p:txBody>
      </p:sp>
    </p:spTree>
    <p:extLst>
      <p:ext uri="{BB962C8B-B14F-4D97-AF65-F5344CB8AC3E}">
        <p14:creationId xmlns:p14="http://schemas.microsoft.com/office/powerpoint/2010/main" val="296154154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903EE4B-1D22-21F8-E9ED-107873228CFD}"/>
              </a:ext>
            </a:extLst>
          </p:cNvPr>
          <p:cNvSpPr>
            <a:spLocks noGrp="1"/>
          </p:cNvSpPr>
          <p:nvPr>
            <p:ph type="ctrTitle"/>
          </p:nvPr>
        </p:nvSpPr>
        <p:spPr/>
        <p:txBody>
          <a:bodyPr/>
          <a:lstStyle/>
          <a:p>
            <a:pPr marL="0" indent="0">
              <a:buNone/>
            </a:pPr>
            <a:r>
              <a:rPr lang="sv-SE" sz="3600" dirty="0">
                <a:latin typeface="Times New Roman"/>
                <a:ea typeface="Calibri"/>
                <a:cs typeface="Calibri"/>
              </a:rPr>
              <a:t>1. Bakgrund</a:t>
            </a:r>
          </a:p>
        </p:txBody>
      </p:sp>
    </p:spTree>
    <p:extLst>
      <p:ext uri="{BB962C8B-B14F-4D97-AF65-F5344CB8AC3E}">
        <p14:creationId xmlns:p14="http://schemas.microsoft.com/office/powerpoint/2010/main" val="423180299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a:t>Vad handlar artikel 182 i SOGL om?</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rmAutofit/>
          </a:bodyPr>
          <a:lstStyle/>
          <a:p>
            <a:pPr marL="342900" indent="-342900">
              <a:buAutoNum type="arabicParenR"/>
            </a:pPr>
            <a:r>
              <a:rPr lang="sv-SE" sz="1400" dirty="0">
                <a:cs typeface="Times New Roman"/>
              </a:rPr>
              <a:t>Varje systemansvarig har rätt till information om kunder som deltar på balansmarknaden </a:t>
            </a:r>
          </a:p>
          <a:p>
            <a:pPr marL="885825" lvl="1" indent="-342900">
              <a:buFont typeface="+mj-lt"/>
              <a:buAutoNum type="alphaLcParenR"/>
            </a:pPr>
            <a:r>
              <a:rPr lang="sv-SE" sz="1400" dirty="0"/>
              <a:t>spänningsnivåer och anslutningspunkter för enheterna eller grupperna som tillhandahåller reserver, </a:t>
            </a:r>
          </a:p>
          <a:p>
            <a:pPr marL="885825" lvl="1" indent="-342900">
              <a:buFont typeface="+mj-lt"/>
              <a:buAutoNum type="alphaLcParenR"/>
            </a:pPr>
            <a:r>
              <a:rPr lang="sv-SE" sz="1400" dirty="0"/>
              <a:t>typen av aktiva reserver, </a:t>
            </a:r>
          </a:p>
          <a:p>
            <a:pPr marL="885825" lvl="1" indent="-342900">
              <a:buFont typeface="+mj-lt"/>
              <a:buAutoNum type="alphaLcParenR"/>
            </a:pPr>
            <a:r>
              <a:rPr lang="sv-SE" sz="1400" dirty="0"/>
              <a:t>den maximala reservkapacitet som tillhandahålls av enheterna eller grupperna som tillhandahåller reserver vid varje anslutningspunkt, och </a:t>
            </a:r>
          </a:p>
          <a:p>
            <a:pPr marL="885825" lvl="1" indent="-342900">
              <a:buFont typeface="+mj-lt"/>
              <a:buAutoNum type="alphaLcParenR"/>
            </a:pPr>
            <a:r>
              <a:rPr lang="sv-SE" sz="1400" dirty="0"/>
              <a:t>maximal ändringshastighet för aktiv effekt för enheterna eller grupperna som tillhandahåller reserver. </a:t>
            </a:r>
          </a:p>
          <a:p>
            <a:pPr marL="342900" indent="-342900">
              <a:buFontTx/>
              <a:buAutoNum type="arabicParenR"/>
            </a:pPr>
            <a:r>
              <a:rPr lang="sv-SE" sz="1400" dirty="0">
                <a:cs typeface="Times New Roman"/>
              </a:rPr>
              <a:t>Varje systemansvarig ska delta i processen när kunder vill förkvalificera (förkvalificering sker vart 5:e år) sig för olika produkter (</a:t>
            </a:r>
            <a:r>
              <a:rPr lang="sv-SE" sz="1400" dirty="0" err="1">
                <a:cs typeface="Times New Roman"/>
              </a:rPr>
              <a:t>mFFR</a:t>
            </a:r>
            <a:r>
              <a:rPr lang="sv-SE" sz="1400" dirty="0">
                <a:cs typeface="Times New Roman"/>
              </a:rPr>
              <a:t>, FFR, FCR-n, FCR-d, </a:t>
            </a:r>
            <a:r>
              <a:rPr lang="sv-SE" sz="1400" dirty="0" err="1">
                <a:cs typeface="Times New Roman"/>
              </a:rPr>
              <a:t>aFRR</a:t>
            </a:r>
            <a:r>
              <a:rPr lang="sv-SE" sz="1400" dirty="0">
                <a:cs typeface="Times New Roman"/>
              </a:rPr>
              <a:t> </a:t>
            </a:r>
            <a:r>
              <a:rPr lang="sv-SE" sz="1400" dirty="0" err="1">
                <a:cs typeface="Times New Roman"/>
              </a:rPr>
              <a:t>etc</a:t>
            </a:r>
            <a:r>
              <a:rPr lang="sv-SE" sz="1400" dirty="0">
                <a:cs typeface="Times New Roman"/>
              </a:rPr>
              <a:t>) på balansmarknaden DSO har rätt att fastställa gränser för eller utesluta leveransen av aktiva reserver som finns i distributionssystemet, baserat på tekniska faktorer såsom den geografiska placeringen av enheter och grupper som tillhandahåller reserver. Framtagen tidslinje och överenskommet informationsutbyte ska genomföras</a:t>
            </a:r>
          </a:p>
          <a:p>
            <a:pPr marL="342900" indent="-342900">
              <a:buAutoNum type="arabicParenR"/>
            </a:pPr>
            <a:r>
              <a:rPr lang="sv-SE" sz="1400" dirty="0">
                <a:cs typeface="Times New Roman"/>
              </a:rPr>
              <a:t>Varje systemansvarig som ansluter reserver och varje mellanliggande systemansvarig ska ha rätt att, i samarbete med den systemansvarige för överföringssystemet och före aktiveringen av reserver, fastställa tillfälliga gränser för leveransen av aktiva reserver som finns i distributionssystemet. Ett förfarande ska tas fram.</a:t>
            </a:r>
          </a:p>
          <a:p>
            <a:r>
              <a:rPr lang="sv-SE" sz="1400" dirty="0">
                <a:cs typeface="Times New Roman"/>
              </a:rPr>
              <a:t>Det gör att varje systemansvarig får koll på när och att deras kunder väljer att delta på balansmarknaden samt att DSO vid vissa situationer kan påverka om de får delta (både vid förkvalificering och vid driften).</a:t>
            </a:r>
          </a:p>
        </p:txBody>
      </p:sp>
    </p:spTree>
    <p:extLst>
      <p:ext uri="{BB962C8B-B14F-4D97-AF65-F5344CB8AC3E}">
        <p14:creationId xmlns:p14="http://schemas.microsoft.com/office/powerpoint/2010/main" val="214918844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Arbetsgrupp SOGL §182</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rmAutofit/>
          </a:bodyPr>
          <a:lstStyle/>
          <a:p>
            <a:pPr marL="0" indent="0">
              <a:buNone/>
            </a:pPr>
            <a:r>
              <a:rPr lang="sv-SE" sz="1400" dirty="0">
                <a:effectLst/>
                <a:latin typeface="Calibri" panose="020F0502020204030204" pitchFamily="34" charset="0"/>
                <a:ea typeface="Calibri" panose="020F0502020204030204" pitchFamily="34" charset="0"/>
                <a:cs typeface="Times New Roman" panose="02020603050405020304" pitchFamily="18" charset="0"/>
              </a:rPr>
              <a:t>En arbetsgrupp med företrädare för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och Svk har arbetat med att genomföra SOGL §182.</a:t>
            </a:r>
          </a:p>
          <a:p>
            <a:pPr marL="0" indent="0">
              <a:buNone/>
            </a:pPr>
            <a:r>
              <a:rPr lang="sv-SE" sz="1400" dirty="0">
                <a:effectLst/>
                <a:latin typeface="Calibri" panose="020F0502020204030204" pitchFamily="34" charset="0"/>
                <a:ea typeface="Calibri" panose="020F0502020204030204" pitchFamily="34" charset="0"/>
                <a:cs typeface="Times New Roman" panose="02020603050405020304" pitchFamily="18" charset="0"/>
              </a:rPr>
              <a:t>Arbetsgruppen har bollat arbe</a:t>
            </a:r>
            <a:r>
              <a:rPr lang="sv-SE" sz="1400" dirty="0">
                <a:latin typeface="Calibri" panose="020F0502020204030204" pitchFamily="34" charset="0"/>
                <a:ea typeface="Calibri" panose="020F0502020204030204" pitchFamily="34" charset="0"/>
                <a:cs typeface="Times New Roman" panose="02020603050405020304" pitchFamily="18" charset="0"/>
              </a:rPr>
              <a:t>tet med AG Flex elnät och Eldistributionsrådet.</a:t>
            </a:r>
          </a:p>
          <a:p>
            <a:r>
              <a:rPr lang="sv-SE" sz="1400" dirty="0">
                <a:effectLst/>
                <a:latin typeface="Calibri" panose="020F0502020204030204" pitchFamily="34" charset="0"/>
                <a:ea typeface="Calibri" panose="020F0502020204030204" pitchFamily="34" charset="0"/>
                <a:cs typeface="Times New Roman" panose="02020603050405020304" pitchFamily="18" charset="0"/>
              </a:rPr>
              <a:t>Arbetsgruppen har genomfört 10 workshops och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webinarier</a:t>
            </a:r>
            <a:r>
              <a:rPr lang="sv-SE" sz="1400" dirty="0">
                <a:effectLst/>
                <a:latin typeface="Calibri" panose="020F0502020204030204" pitchFamily="34" charset="0"/>
                <a:ea typeface="Calibri" panose="020F0502020204030204" pitchFamily="34" charset="0"/>
                <a:cs typeface="Times New Roman" panose="02020603050405020304" pitchFamily="18" charset="0"/>
              </a:rPr>
              <a:t> om arbetet för att diskutera och få input på frågorna:</a:t>
            </a:r>
          </a:p>
          <a:p>
            <a:r>
              <a:rPr lang="sv-SE" sz="1400" dirty="0">
                <a:effectLst/>
                <a:latin typeface="Calibri" panose="020F0502020204030204" pitchFamily="34" charset="0"/>
                <a:ea typeface="Calibri" panose="020F0502020204030204" pitchFamily="34" charset="0"/>
                <a:cs typeface="Times New Roman" panose="02020603050405020304" pitchFamily="18" charset="0"/>
              </a:rPr>
              <a:t>Frågor som har diskuterats med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DSO:er</a:t>
            </a:r>
            <a:r>
              <a:rPr lang="sv-SE" sz="14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Hur påverkar kunder som deltar på de olika balansmarknaderna </a:t>
            </a:r>
            <a:r>
              <a:rPr lang="sv-SE" sz="1400" dirty="0" err="1">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ur ett kapacitets- och </a:t>
            </a:r>
            <a:r>
              <a:rPr lang="sv-SE" sz="1400" dirty="0" err="1">
                <a:latin typeface="Calibri" panose="020F0502020204030204" pitchFamily="34" charset="0"/>
                <a:ea typeface="Calibri" panose="020F0502020204030204" pitchFamily="34" charset="0"/>
                <a:cs typeface="Times New Roman" panose="02020603050405020304" pitchFamily="18" charset="0"/>
              </a:rPr>
              <a:t>elkvalitetsperspektiv</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Vilken information behöver </a:t>
            </a:r>
            <a:r>
              <a:rPr lang="sv-SE" sz="1400" dirty="0" err="1">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om kunder som ska delta på balansmarknaden</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Vilka </a:t>
            </a:r>
            <a:r>
              <a:rPr lang="sv-SE" sz="1400" dirty="0" err="1">
                <a:latin typeface="Calibri" panose="020F0502020204030204" pitchFamily="34" charset="0"/>
                <a:ea typeface="Calibri" panose="020F0502020204030204" pitchFamily="34" charset="0"/>
                <a:cs typeface="Times New Roman" panose="02020603050405020304" pitchFamily="18" charset="0"/>
              </a:rPr>
              <a:t>driftslägen</a:t>
            </a:r>
            <a:r>
              <a:rPr lang="sv-SE" sz="1400" dirty="0">
                <a:latin typeface="Calibri" panose="020F0502020204030204" pitchFamily="34" charset="0"/>
                <a:ea typeface="Calibri" panose="020F0502020204030204" pitchFamily="34" charset="0"/>
                <a:cs typeface="Times New Roman" panose="02020603050405020304" pitchFamily="18" charset="0"/>
              </a:rPr>
              <a:t> finns för </a:t>
            </a:r>
            <a:r>
              <a:rPr lang="sv-SE" sz="1400" dirty="0" err="1">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att beakta i relation till balansmarknaden</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Vilka processer har </a:t>
            </a:r>
            <a:r>
              <a:rPr lang="sv-SE" sz="1400" dirty="0" err="1">
                <a:latin typeface="Calibri" panose="020F0502020204030204" pitchFamily="34" charset="0"/>
                <a:ea typeface="Calibri" panose="020F0502020204030204" pitchFamily="34" charset="0"/>
                <a:cs typeface="Times New Roman" panose="02020603050405020304" pitchFamily="18" charset="0"/>
              </a:rPr>
              <a:t>DSO:er</a:t>
            </a:r>
            <a:r>
              <a:rPr lang="sv-SE" sz="1400" dirty="0">
                <a:latin typeface="Calibri" panose="020F0502020204030204" pitchFamily="34" charset="0"/>
                <a:ea typeface="Calibri" panose="020F0502020204030204" pitchFamily="34" charset="0"/>
                <a:cs typeface="Times New Roman" panose="02020603050405020304" pitchFamily="18" charset="0"/>
              </a:rPr>
              <a:t> för att hantera prekvalificeringsprocess och </a:t>
            </a:r>
            <a:r>
              <a:rPr lang="sv-SE" sz="1400" dirty="0" err="1">
                <a:latin typeface="Calibri" panose="020F0502020204030204" pitchFamily="34" charset="0"/>
                <a:ea typeface="Calibri" panose="020F0502020204030204" pitchFamily="34" charset="0"/>
                <a:cs typeface="Times New Roman" panose="02020603050405020304" pitchFamily="18" charset="0"/>
              </a:rPr>
              <a:t>driftsläge</a:t>
            </a:r>
            <a:r>
              <a:rPr lang="sv-SE" sz="1400" dirty="0">
                <a:latin typeface="Calibri" panose="020F0502020204030204" pitchFamily="34" charset="0"/>
                <a:ea typeface="Calibri" panose="020F0502020204030204" pitchFamily="34" charset="0"/>
                <a:cs typeface="Times New Roman" panose="02020603050405020304" pitchFamily="18" charset="0"/>
              </a:rPr>
              <a:t> vid hanteringen av kunder som deltar på balansmarknaden</a:t>
            </a:r>
          </a:p>
          <a:p>
            <a:r>
              <a:rPr lang="sv-SE" sz="1400" dirty="0">
                <a:latin typeface="Calibri" panose="020F0502020204030204" pitchFamily="34" charset="0"/>
                <a:ea typeface="Calibri" panose="020F0502020204030204" pitchFamily="34" charset="0"/>
                <a:cs typeface="Times New Roman" panose="02020603050405020304" pitchFamily="18" charset="0"/>
              </a:rPr>
              <a:t>Frågor som diskuterats med alla är</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Syftet med SOGL 182 och processen för alla aktörer </a:t>
            </a:r>
          </a:p>
          <a:p>
            <a:pPr marL="285750" indent="-285750">
              <a:buFont typeface="Arial" panose="020B0604020202020204" pitchFamily="34" charset="0"/>
              <a:buChar char="•"/>
            </a:pPr>
            <a:r>
              <a:rPr lang="sv-SE" sz="1400" dirty="0">
                <a:latin typeface="Calibri" panose="020F0502020204030204" pitchFamily="34" charset="0"/>
                <a:ea typeface="Calibri" panose="020F0502020204030204" pitchFamily="34" charset="0"/>
                <a:cs typeface="Times New Roman" panose="02020603050405020304" pitchFamily="18" charset="0"/>
              </a:rPr>
              <a:t>Kompensation (vid dessa </a:t>
            </a:r>
            <a:r>
              <a:rPr lang="sv-SE" sz="1400" dirty="0" err="1">
                <a:latin typeface="Calibri" panose="020F0502020204030204" pitchFamily="34" charset="0"/>
                <a:ea typeface="Calibri" panose="020F0502020204030204" pitchFamily="34" charset="0"/>
                <a:cs typeface="Times New Roman" panose="02020603050405020304" pitchFamily="18" charset="0"/>
              </a:rPr>
              <a:t>webinarier</a:t>
            </a:r>
            <a:r>
              <a:rPr lang="sv-SE" sz="1400" dirty="0">
                <a:latin typeface="Calibri" panose="020F0502020204030204" pitchFamily="34" charset="0"/>
                <a:ea typeface="Calibri" panose="020F0502020204030204" pitchFamily="34" charset="0"/>
                <a:cs typeface="Times New Roman" panose="02020603050405020304" pitchFamily="18" charset="0"/>
              </a:rPr>
              <a:t> har vi bjudit in brett)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sz="1400" dirty="0"/>
          </a:p>
        </p:txBody>
      </p:sp>
    </p:spTree>
    <p:extLst>
      <p:ext uri="{BB962C8B-B14F-4D97-AF65-F5344CB8AC3E}">
        <p14:creationId xmlns:p14="http://schemas.microsoft.com/office/powerpoint/2010/main" val="119376370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Ingångsvärden för </a:t>
            </a:r>
            <a:r>
              <a:rPr lang="sv-SE" dirty="0" err="1"/>
              <a:t>DSO:er</a:t>
            </a:r>
            <a:endParaRPr lang="sv-SE" dirty="0"/>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pPr marL="285750" indent="-285750">
              <a:buFont typeface="Arial" panose="020B0604020202020204" pitchFamily="34" charset="0"/>
              <a:buChar char="•"/>
            </a:pPr>
            <a:r>
              <a:rPr lang="sv-SE" sz="1400" dirty="0" err="1"/>
              <a:t>DSO:er</a:t>
            </a:r>
            <a:r>
              <a:rPr lang="sv-SE" sz="1400" dirty="0"/>
              <a:t> vill så långt som möjligt möjliggöra kunders deltagande på balansmarknaderna</a:t>
            </a:r>
          </a:p>
          <a:p>
            <a:pPr marL="285750" indent="-285750">
              <a:buFont typeface="Arial" panose="020B0604020202020204" pitchFamily="34" charset="0"/>
              <a:buChar char="•"/>
            </a:pPr>
            <a:r>
              <a:rPr lang="sv-SE" sz="1400" dirty="0"/>
              <a:t>I Sverige har </a:t>
            </a:r>
            <a:r>
              <a:rPr lang="sv-SE" sz="1400" dirty="0" err="1"/>
              <a:t>DSO:er</a:t>
            </a:r>
            <a:r>
              <a:rPr lang="sv-SE" sz="1400" dirty="0"/>
              <a:t> har haft effektiv användning av elnätet genom sammanlagring och nätplaneringen har byggt på toppeffekten på vintern vilket historiskt har stämt väl överens med kapacitetens variation i luftledningar</a:t>
            </a:r>
          </a:p>
          <a:p>
            <a:pPr marL="285750" indent="-285750">
              <a:buFont typeface="Arial" panose="020B0604020202020204" pitchFamily="34" charset="0"/>
              <a:buChar char="•"/>
            </a:pPr>
            <a:r>
              <a:rPr lang="sv-SE" sz="1400" dirty="0"/>
              <a:t>När kunders beteende förändras för att kunder automatiserat optimerar mot olika prissignaler både på vintern och sommaren, behovet av nätinvesteringar ökar (både nyinvesteringar och underhåll) samt flödena i elnätet förändras så kan det bli begränsningar både vinter- och sommartid i form av</a:t>
            </a:r>
          </a:p>
          <a:p>
            <a:pPr marL="971550" lvl="1" indent="-285750"/>
            <a:r>
              <a:rPr lang="sv-SE" sz="1400" dirty="0"/>
              <a:t>Överlast</a:t>
            </a:r>
          </a:p>
          <a:p>
            <a:pPr marL="971550" lvl="1" indent="-285750"/>
            <a:r>
              <a:rPr lang="sv-SE" sz="1400" dirty="0"/>
              <a:t>Spänningshållning</a:t>
            </a:r>
          </a:p>
          <a:p>
            <a:pPr marL="971550" lvl="1" indent="-285750"/>
            <a:r>
              <a:rPr lang="sv-SE" sz="1400" dirty="0"/>
              <a:t>Övriga </a:t>
            </a:r>
            <a:r>
              <a:rPr lang="sv-SE" sz="1400" dirty="0" err="1"/>
              <a:t>elkvalitetparametrar</a:t>
            </a:r>
            <a:endParaRPr lang="sv-SE" sz="1400" dirty="0"/>
          </a:p>
          <a:p>
            <a:pPr marL="285750" indent="-285750">
              <a:buFont typeface="Arial" panose="020B0604020202020204" pitchFamily="34" charset="0"/>
              <a:buChar char="•"/>
            </a:pPr>
            <a:r>
              <a:rPr lang="sv-SE" sz="1400" dirty="0"/>
              <a:t>DSO behöver information om befintliga och nya kunders deltagande på balansmarknaderna. SOGL §182 är en möjlighet att få denna information, men skapar också en möjlighet att vid behov begränsa kundernas deltagande</a:t>
            </a:r>
          </a:p>
          <a:p>
            <a:pPr marL="285750" indent="-285750">
              <a:buFont typeface="Arial" panose="020B0604020202020204" pitchFamily="34" charset="0"/>
              <a:buChar char="•"/>
            </a:pPr>
            <a:r>
              <a:rPr lang="sv-SE" sz="1400" dirty="0"/>
              <a:t>Nätplanering och nätanslutning samt förutsättningarna för driften förbättras med denna möjlighet</a:t>
            </a:r>
          </a:p>
          <a:p>
            <a:pPr marL="285750" indent="-285750">
              <a:buFont typeface="Arial" panose="020B0604020202020204" pitchFamily="34" charset="0"/>
              <a:buChar char="•"/>
            </a:pPr>
            <a:endParaRPr lang="sv-SE" sz="1400" dirty="0"/>
          </a:p>
        </p:txBody>
      </p:sp>
    </p:spTree>
    <p:extLst>
      <p:ext uri="{BB962C8B-B14F-4D97-AF65-F5344CB8AC3E}">
        <p14:creationId xmlns:p14="http://schemas.microsoft.com/office/powerpoint/2010/main" val="231511347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D4B8068-1DFA-A8D3-1757-EEFE12123D6B}"/>
              </a:ext>
            </a:extLst>
          </p:cNvPr>
          <p:cNvSpPr>
            <a:spLocks noGrp="1"/>
          </p:cNvSpPr>
          <p:nvPr>
            <p:ph type="body" sz="quarter" idx="18"/>
          </p:nvPr>
        </p:nvSpPr>
        <p:spPr/>
        <p:txBody>
          <a:bodyPr>
            <a:normAutofit fontScale="85000" lnSpcReduction="20000"/>
          </a:bodyPr>
          <a:lstStyle/>
          <a:p>
            <a:endParaRPr lang="sv-SE"/>
          </a:p>
        </p:txBody>
      </p:sp>
      <p:sp>
        <p:nvSpPr>
          <p:cNvPr id="2" name="Rubrik 1">
            <a:extLst>
              <a:ext uri="{FF2B5EF4-FFF2-40B4-BE49-F238E27FC236}">
                <a16:creationId xmlns:a16="http://schemas.microsoft.com/office/drawing/2014/main" id="{EBEB3511-6024-5EDD-65EB-EC3A7EDC1B66}"/>
              </a:ext>
            </a:extLst>
          </p:cNvPr>
          <p:cNvSpPr>
            <a:spLocks noGrp="1"/>
          </p:cNvSpPr>
          <p:nvPr>
            <p:ph type="title"/>
          </p:nvPr>
        </p:nvSpPr>
        <p:spPr/>
        <p:txBody>
          <a:bodyPr/>
          <a:lstStyle/>
          <a:p>
            <a:r>
              <a:rPr lang="sv-SE" dirty="0"/>
              <a:t>Tidsplan och fortsatt process</a:t>
            </a:r>
          </a:p>
        </p:txBody>
      </p:sp>
      <p:sp>
        <p:nvSpPr>
          <p:cNvPr id="3" name="Platshållare för innehåll 2">
            <a:extLst>
              <a:ext uri="{FF2B5EF4-FFF2-40B4-BE49-F238E27FC236}">
                <a16:creationId xmlns:a16="http://schemas.microsoft.com/office/drawing/2014/main" id="{75B60DCA-500F-07F8-E458-7DC0B7545FB4}"/>
              </a:ext>
            </a:extLst>
          </p:cNvPr>
          <p:cNvSpPr>
            <a:spLocks noGrp="1"/>
          </p:cNvSpPr>
          <p:nvPr>
            <p:ph type="body" sz="quarter" idx="14"/>
          </p:nvPr>
        </p:nvSpPr>
        <p:spPr/>
        <p:txBody>
          <a:bodyPr vert="horz" lIns="91440" tIns="45720" rIns="91440" bIns="45720" rtlCol="0" anchor="t">
            <a:noAutofit/>
          </a:bodyPr>
          <a:lstStyle/>
          <a:p>
            <a:r>
              <a:rPr lang="sv-SE" sz="1400" b="1" dirty="0"/>
              <a:t>Preliminär tidsplan</a:t>
            </a:r>
          </a:p>
          <a:p>
            <a:r>
              <a:rPr lang="sv-SE" sz="1400" b="1" dirty="0"/>
              <a:t>Arbetet delas upp i tre delar</a:t>
            </a:r>
          </a:p>
          <a:p>
            <a:r>
              <a:rPr lang="sv-SE" sz="1400" dirty="0"/>
              <a:t>Del 1: Avtal TSO-DSO enligt SOGL §182 </a:t>
            </a:r>
          </a:p>
          <a:p>
            <a:r>
              <a:rPr lang="sv-SE" sz="1400" dirty="0"/>
              <a:t>Del 2: Metoden för kostnadsfördelning</a:t>
            </a:r>
          </a:p>
          <a:p>
            <a:r>
              <a:rPr lang="sv-SE" sz="1400" dirty="0"/>
              <a:t>Del 3: BSP-avtalet</a:t>
            </a:r>
          </a:p>
          <a:p>
            <a:r>
              <a:rPr lang="sv-SE" sz="1400" b="1" dirty="0"/>
              <a:t>Del 1: Fortsatt process avtal TSO-DSO SOGL §182</a:t>
            </a:r>
          </a:p>
          <a:p>
            <a:pPr marL="514350" indent="-514350">
              <a:buAutoNum type="arabicPeriod"/>
            </a:pPr>
            <a:r>
              <a:rPr lang="sv-SE" sz="1400" dirty="0" err="1"/>
              <a:t>Webinarium</a:t>
            </a:r>
            <a:r>
              <a:rPr lang="sv-SE" sz="1400" dirty="0"/>
              <a:t> med </a:t>
            </a:r>
            <a:r>
              <a:rPr lang="sv-SE" sz="1400" dirty="0" err="1"/>
              <a:t>DSO:er</a:t>
            </a:r>
            <a:r>
              <a:rPr lang="sv-SE" sz="1400" dirty="0"/>
              <a:t> med möjlighet att ge input (20:e jan)</a:t>
            </a:r>
          </a:p>
          <a:p>
            <a:pPr marL="514350" indent="-514350">
              <a:buAutoNum type="arabicPeriod"/>
            </a:pPr>
            <a:r>
              <a:rPr lang="sv-SE" sz="1400" dirty="0"/>
              <a:t>Remiss AG Flex och Eldistributionsrådet (jan)</a:t>
            </a:r>
          </a:p>
          <a:p>
            <a:pPr marL="514350" indent="-514350">
              <a:buAutoNum type="arabicPeriod"/>
            </a:pPr>
            <a:r>
              <a:rPr lang="sv-SE" sz="1400" dirty="0"/>
              <a:t>Svk skicka ut reviderade avtal för formell remiss till samtliga </a:t>
            </a:r>
            <a:r>
              <a:rPr lang="sv-SE" sz="1400" dirty="0" err="1"/>
              <a:t>DSO:er</a:t>
            </a:r>
            <a:r>
              <a:rPr lang="sv-SE" sz="1400" dirty="0"/>
              <a:t> (två remisser under våren) </a:t>
            </a:r>
          </a:p>
          <a:p>
            <a:pPr marL="514350" indent="-514350">
              <a:buAutoNum type="arabicPeriod"/>
            </a:pPr>
            <a:r>
              <a:rPr lang="sv-SE" sz="1400" dirty="0"/>
              <a:t>Utskick av avtal för signering (hösten 2025)</a:t>
            </a:r>
          </a:p>
          <a:p>
            <a:r>
              <a:rPr lang="sv-SE" sz="1400" b="1" dirty="0"/>
              <a:t>Del 2: Fortsatt process Metoden för kostnadsfördelning</a:t>
            </a:r>
          </a:p>
          <a:p>
            <a:pPr marL="457200" indent="-457200">
              <a:buFont typeface="Arial" panose="020B0604020202020204" pitchFamily="34" charset="0"/>
              <a:buChar char="•"/>
            </a:pPr>
            <a:r>
              <a:rPr lang="sv-SE" sz="1400" dirty="0"/>
              <a:t>Svk återkommer efter att ha satt upp arbetsgrupp (jan)</a:t>
            </a:r>
          </a:p>
          <a:p>
            <a:r>
              <a:rPr lang="sv-SE" sz="1400" b="1" dirty="0"/>
              <a:t>Del 3: Fortsatt process BSP-avtalet</a:t>
            </a:r>
          </a:p>
          <a:p>
            <a:pPr marL="457200" indent="-457200">
              <a:buFont typeface="Arial" panose="020B0604020202020204" pitchFamily="34" charset="0"/>
              <a:buChar char="•"/>
            </a:pPr>
            <a:r>
              <a:rPr lang="sv-SE" sz="1400" dirty="0"/>
              <a:t>Svk har dialog med BSP (Q2 2025)</a:t>
            </a:r>
          </a:p>
        </p:txBody>
      </p:sp>
    </p:spTree>
    <p:extLst>
      <p:ext uri="{BB962C8B-B14F-4D97-AF65-F5344CB8AC3E}">
        <p14:creationId xmlns:p14="http://schemas.microsoft.com/office/powerpoint/2010/main" val="282862494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903EE4B-1D22-21F8-E9ED-107873228CFD}"/>
              </a:ext>
            </a:extLst>
          </p:cNvPr>
          <p:cNvSpPr>
            <a:spLocks noGrp="1"/>
          </p:cNvSpPr>
          <p:nvPr>
            <p:ph type="ctrTitle"/>
          </p:nvPr>
        </p:nvSpPr>
        <p:spPr/>
        <p:txBody>
          <a:bodyPr/>
          <a:lstStyle/>
          <a:p>
            <a:pPr marL="0" indent="0">
              <a:buNone/>
            </a:pPr>
            <a:r>
              <a:rPr lang="sv-SE" sz="3600" dirty="0">
                <a:latin typeface="Times New Roman"/>
                <a:ea typeface="Calibri"/>
                <a:cs typeface="Calibri"/>
              </a:rPr>
              <a:t>2. Avtalsinnehåll DSO-TSO</a:t>
            </a:r>
          </a:p>
        </p:txBody>
      </p:sp>
    </p:spTree>
    <p:extLst>
      <p:ext uri="{BB962C8B-B14F-4D97-AF65-F5344CB8AC3E}">
        <p14:creationId xmlns:p14="http://schemas.microsoft.com/office/powerpoint/2010/main" val="1707986191"/>
      </p:ext>
    </p:extLst>
  </p:cSld>
  <p:clrMapOvr>
    <a:masterClrMapping/>
  </p:clrMapOvr>
  <p:transition spd="med">
    <p:fade/>
  </p:transition>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31d30e-c018-4f72-ad4c-e56e9d03b1f0}" enabled="1" method="Privileged" siteId="{f8be18a6-f648-4a47-be73-86d6c5c6604d}" contentBits="2" removed="0"/>
</clbl:labelList>
</file>

<file path=docProps/app.xml><?xml version="1.0" encoding="utf-8"?>
<Properties xmlns="http://schemas.openxmlformats.org/officeDocument/2006/extended-properties" xmlns:vt="http://schemas.openxmlformats.org/officeDocument/2006/docPropsVTypes">
  <TotalTime>1</TotalTime>
  <Words>10396</Words>
  <Application>Microsoft Office PowerPoint</Application>
  <PresentationFormat>Bredbild</PresentationFormat>
  <Paragraphs>231</Paragraphs>
  <Slides>25</Slides>
  <Notes>20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25</vt:i4>
      </vt:variant>
    </vt:vector>
  </HeadingPairs>
  <TitlesOfParts>
    <vt:vector size="33" baseType="lpstr">
      <vt:lpstr>Arial</vt:lpstr>
      <vt:lpstr>Calibri</vt:lpstr>
      <vt:lpstr>Calibri Light</vt:lpstr>
      <vt:lpstr>Georgia</vt:lpstr>
      <vt:lpstr>open_sansregular</vt:lpstr>
      <vt:lpstr>Symbol</vt:lpstr>
      <vt:lpstr>Times New Roman</vt:lpstr>
      <vt:lpstr>1_Office-tema</vt:lpstr>
      <vt:lpstr>Äldre material från Webbinarium  SOGL 182</vt:lpstr>
      <vt:lpstr>Om detta webbinarium</vt:lpstr>
      <vt:lpstr>AGENDA</vt:lpstr>
      <vt:lpstr>1. Bakgrund</vt:lpstr>
      <vt:lpstr>Vad handlar artikel 182 i SOGL om?</vt:lpstr>
      <vt:lpstr>Arbetsgrupp SOGL §182</vt:lpstr>
      <vt:lpstr>Ingångsvärden för DSO:er</vt:lpstr>
      <vt:lpstr>Tidsplan och fortsatt process</vt:lpstr>
      <vt:lpstr>2. Avtalsinnehåll DSO-TSO</vt:lpstr>
      <vt:lpstr>Principerna i avtalet</vt:lpstr>
      <vt:lpstr>Omfattning</vt:lpstr>
      <vt:lpstr>Omfattning - fråga</vt:lpstr>
      <vt:lpstr>Kommunikation </vt:lpstr>
      <vt:lpstr>Kommunikation </vt:lpstr>
      <vt:lpstr>Information om kund som deltar </vt:lpstr>
      <vt:lpstr>Process vid förkvalificering</vt:lpstr>
      <vt:lpstr>Process vid förkvalificering</vt:lpstr>
      <vt:lpstr>Tekniska faktorer vid förkvalificering</vt:lpstr>
      <vt:lpstr>Process för fastställande av tillfälliga gränser vid aktivering</vt:lpstr>
      <vt:lpstr>Process för fastställande av tillfälliga gränser vid aktivering (tider)</vt:lpstr>
      <vt:lpstr>Tekniska faktorer vid fastställande av tillfälliga gränser vid aktivering</vt:lpstr>
      <vt:lpstr>Öppna frågor</vt:lpstr>
      <vt:lpstr>3. Diskussion och input</vt:lpstr>
      <vt:lpstr>Vilka är vi?</vt:lpstr>
      <vt:lpstr>SOGL §182 - Ett nätkodsarbete för att hantera att kunder deltar på balansmarknaden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Webbinarium  SOGL 182</dc:title>
  <dc:creator>Ruwaida Yvonne (DS-YI)</dc:creator>
  <cp:lastModifiedBy>Kalle Lindholm</cp:lastModifiedBy>
  <cp:revision>3</cp:revision>
  <dcterms:created xsi:type="dcterms:W3CDTF">2024-12-18T12:26:31Z</dcterms:created>
  <dcterms:modified xsi:type="dcterms:W3CDTF">2025-05-22T06:52:34Z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1_Office-tema:8</vt:lpwstr>
  </property>
  <property fmtid="{D5CDD505-2E9C-101B-9397-08002B2CF9AE}" pid="3" name="ClassificationContentMarkingFooterText">
    <vt:lpwstr>Confidentiality: C2 - Internal</vt:lpwstr>
  </property>
</Properties>
</file>